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96" r:id="rId5"/>
    <p:sldId id="257" r:id="rId6"/>
    <p:sldId id="258" r:id="rId7"/>
    <p:sldId id="259" r:id="rId8"/>
    <p:sldId id="261" r:id="rId9"/>
    <p:sldId id="262" r:id="rId10"/>
    <p:sldId id="263" r:id="rId11"/>
    <p:sldId id="297" r:id="rId12"/>
    <p:sldId id="298" r:id="rId13"/>
    <p:sldId id="299" r:id="rId14"/>
    <p:sldId id="300" r:id="rId15"/>
    <p:sldId id="301" r:id="rId16"/>
    <p:sldId id="302" r:id="rId17"/>
    <p:sldId id="303" r:id="rId18"/>
    <p:sldId id="323" r:id="rId19"/>
    <p:sldId id="324" r:id="rId20"/>
    <p:sldId id="304" r:id="rId21"/>
    <p:sldId id="332" r:id="rId22"/>
    <p:sldId id="333" r:id="rId23"/>
    <p:sldId id="334" r:id="rId24"/>
    <p:sldId id="335" r:id="rId25"/>
    <p:sldId id="336" r:id="rId26"/>
    <p:sldId id="337" r:id="rId27"/>
    <p:sldId id="338" r:id="rId28"/>
    <p:sldId id="305" r:id="rId29"/>
    <p:sldId id="354" r:id="rId30"/>
    <p:sldId id="307" r:id="rId31"/>
    <p:sldId id="308" r:id="rId32"/>
    <p:sldId id="309" r:id="rId33"/>
    <p:sldId id="310" r:id="rId34"/>
    <p:sldId id="343" r:id="rId35"/>
    <p:sldId id="311" r:id="rId36"/>
    <p:sldId id="312" r:id="rId37"/>
    <p:sldId id="313" r:id="rId38"/>
    <p:sldId id="314" r:id="rId39"/>
    <p:sldId id="342" r:id="rId40"/>
    <p:sldId id="275" r:id="rId41"/>
    <p:sldId id="327" r:id="rId42"/>
    <p:sldId id="328" r:id="rId43"/>
    <p:sldId id="315" r:id="rId44"/>
  </p:sldIdLst>
  <p:sldSz cx="9144000" cy="5143500" type="screen16x9"/>
  <p:notesSz cx="6858000" cy="9144000"/>
  <p:embeddedFontLst>
    <p:embeddedFont>
      <p:font typeface="Walter Turncoat" panose="02000000000000000000"/>
      <p:regular r:id="rId48"/>
    </p:embeddedFont>
    <p:embeddedFont>
      <p:font typeface="Sniglet" panose="0407050503010002000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2" name="Google Shape;22;p5"/>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p:txBody>
      </p:sp>
      <p:sp>
        <p:nvSpPr>
          <p:cNvPr id="23" name="Google Shape;23;p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7" name="Google Shape;37;p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1pPr>
            <a:lvl2pPr lvl="1"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2pPr>
            <a:lvl3pPr lvl="2"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3pPr>
            <a:lvl4pPr lvl="3"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4pPr>
            <a:lvl5pPr lvl="4"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5pPr>
            <a:lvl6pPr lvl="5"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6pPr>
            <a:lvl7pPr lvl="6"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7pPr>
            <a:lvl8pPr lvl="7"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8pPr>
            <a:lvl9pPr lvl="8" algn="ctr">
              <a:spcBef>
                <a:spcPts val="0"/>
              </a:spcBef>
              <a:spcAft>
                <a:spcPts val="0"/>
              </a:spcAft>
              <a:buClr>
                <a:schemeClr val="lt1"/>
              </a:buClr>
              <a:buSzPts val="2600"/>
              <a:buFont typeface="Walter Turncoat" panose="02000000000000000000"/>
              <a:buNone/>
              <a:defRPr sz="2600">
                <a:solidFill>
                  <a:schemeClr val="lt1"/>
                </a:solidFill>
                <a:latin typeface="Walter Turncoat" panose="02000000000000000000"/>
                <a:ea typeface="Walter Turncoat" panose="02000000000000000000"/>
                <a:cs typeface="Walter Turncoat" panose="02000000000000000000"/>
                <a:sym typeface="Walter Turncoat" panose="02000000000000000000"/>
              </a:defRPr>
            </a:lvl9pPr>
          </a:lstStyle>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1pPr>
            <a:lvl2pPr marL="914400" lvl="1"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2pPr>
            <a:lvl3pPr marL="1371600" lvl="2"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3pPr>
            <a:lvl4pPr marL="1828800" lvl="3"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4pPr>
            <a:lvl5pPr marL="2286000" lvl="4"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5pPr>
            <a:lvl6pPr marL="2743200" lvl="5"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6pPr>
            <a:lvl7pPr marL="3200400" lvl="6"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7pPr>
            <a:lvl8pPr marL="3657600" lvl="7"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8pPr>
            <a:lvl9pPr marL="4114800" lvl="8" indent="-355600">
              <a:spcBef>
                <a:spcPts val="0"/>
              </a:spcBef>
              <a:spcAft>
                <a:spcPts val="0"/>
              </a:spcAft>
              <a:buClr>
                <a:schemeClr val="lt1"/>
              </a:buClr>
              <a:buSzPts val="2000"/>
              <a:buFont typeface="Sniglet" panose="04070505030100020000"/>
              <a:buChar char="■"/>
              <a:defRPr sz="2000">
                <a:solidFill>
                  <a:schemeClr val="lt1"/>
                </a:solidFill>
                <a:latin typeface="Sniglet" panose="04070505030100020000"/>
                <a:ea typeface="Sniglet" panose="04070505030100020000"/>
                <a:cs typeface="Sniglet" panose="04070505030100020000"/>
                <a:sym typeface="Sniglet" panose="04070505030100020000"/>
              </a:defRPr>
            </a:lvl9pPr>
          </a:lstStyle>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chemeClr val="lt1"/>
                </a:solidFill>
                <a:latin typeface="Sniglet" panose="04070505030100020000"/>
                <a:ea typeface="Sniglet" panose="04070505030100020000"/>
                <a:cs typeface="Sniglet" panose="04070505030100020000"/>
                <a:sym typeface="Sniglet" panose="04070505030100020000"/>
              </a:defRPr>
            </a:lvl1pPr>
            <a:lvl2pPr lvl="1" algn="ctr">
              <a:buNone/>
              <a:defRPr sz="1000">
                <a:solidFill>
                  <a:schemeClr val="lt1"/>
                </a:solidFill>
                <a:latin typeface="Sniglet" panose="04070505030100020000"/>
                <a:ea typeface="Sniglet" panose="04070505030100020000"/>
                <a:cs typeface="Sniglet" panose="04070505030100020000"/>
                <a:sym typeface="Sniglet" panose="04070505030100020000"/>
              </a:defRPr>
            </a:lvl2pPr>
            <a:lvl3pPr lvl="2" algn="ctr">
              <a:buNone/>
              <a:defRPr sz="1000">
                <a:solidFill>
                  <a:schemeClr val="lt1"/>
                </a:solidFill>
                <a:latin typeface="Sniglet" panose="04070505030100020000"/>
                <a:ea typeface="Sniglet" panose="04070505030100020000"/>
                <a:cs typeface="Sniglet" panose="04070505030100020000"/>
                <a:sym typeface="Sniglet" panose="04070505030100020000"/>
              </a:defRPr>
            </a:lvl3pPr>
            <a:lvl4pPr lvl="3" algn="ctr">
              <a:buNone/>
              <a:defRPr sz="1000">
                <a:solidFill>
                  <a:schemeClr val="lt1"/>
                </a:solidFill>
                <a:latin typeface="Sniglet" panose="04070505030100020000"/>
                <a:ea typeface="Sniglet" panose="04070505030100020000"/>
                <a:cs typeface="Sniglet" panose="04070505030100020000"/>
                <a:sym typeface="Sniglet" panose="04070505030100020000"/>
              </a:defRPr>
            </a:lvl4pPr>
            <a:lvl5pPr lvl="4" algn="ctr">
              <a:buNone/>
              <a:defRPr sz="1000">
                <a:solidFill>
                  <a:schemeClr val="lt1"/>
                </a:solidFill>
                <a:latin typeface="Sniglet" panose="04070505030100020000"/>
                <a:ea typeface="Sniglet" panose="04070505030100020000"/>
                <a:cs typeface="Sniglet" panose="04070505030100020000"/>
                <a:sym typeface="Sniglet" panose="04070505030100020000"/>
              </a:defRPr>
            </a:lvl5pPr>
            <a:lvl6pPr lvl="5" algn="ctr">
              <a:buNone/>
              <a:defRPr sz="1000">
                <a:solidFill>
                  <a:schemeClr val="lt1"/>
                </a:solidFill>
                <a:latin typeface="Sniglet" panose="04070505030100020000"/>
                <a:ea typeface="Sniglet" panose="04070505030100020000"/>
                <a:cs typeface="Sniglet" panose="04070505030100020000"/>
                <a:sym typeface="Sniglet" panose="04070505030100020000"/>
              </a:defRPr>
            </a:lvl6pPr>
            <a:lvl7pPr lvl="6" algn="ctr">
              <a:buNone/>
              <a:defRPr sz="1000">
                <a:solidFill>
                  <a:schemeClr val="lt1"/>
                </a:solidFill>
                <a:latin typeface="Sniglet" panose="04070505030100020000"/>
                <a:ea typeface="Sniglet" panose="04070505030100020000"/>
                <a:cs typeface="Sniglet" panose="04070505030100020000"/>
                <a:sym typeface="Sniglet" panose="04070505030100020000"/>
              </a:defRPr>
            </a:lvl7pPr>
            <a:lvl8pPr lvl="7" algn="ctr">
              <a:buNone/>
              <a:defRPr sz="1000">
                <a:solidFill>
                  <a:schemeClr val="lt1"/>
                </a:solidFill>
                <a:latin typeface="Sniglet" panose="04070505030100020000"/>
                <a:ea typeface="Sniglet" panose="04070505030100020000"/>
                <a:cs typeface="Sniglet" panose="04070505030100020000"/>
                <a:sym typeface="Sniglet" panose="04070505030100020000"/>
              </a:defRPr>
            </a:lvl8pPr>
            <a:lvl9pPr lvl="8" algn="ctr">
              <a:buNone/>
              <a:defRPr sz="1000">
                <a:solidFill>
                  <a:schemeClr val="lt1"/>
                </a:solidFill>
                <a:latin typeface="Sniglet" panose="04070505030100020000"/>
                <a:ea typeface="Sniglet" panose="04070505030100020000"/>
                <a:cs typeface="Sniglet" panose="04070505030100020000"/>
                <a:sym typeface="Sniglet" panose="04070505030100020000"/>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18.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4.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272980" y="161632"/>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a:t>NHẬP MÔN CÔNG NGHỆ PHẦN </a:t>
            </a:r>
            <a:r>
              <a:rPr lang="vi-VN" sz="4000"/>
              <a:t>MỀM</a:t>
            </a:r>
            <a:endParaRPr sz="4000"/>
          </a:p>
        </p:txBody>
      </p:sp>
      <p:grpSp>
        <p:nvGrpSpPr>
          <p:cNvPr id="51" name="Google Shape;51;p11"/>
          <p:cNvGrpSpPr/>
          <p:nvPr/>
        </p:nvGrpSpPr>
        <p:grpSpPr>
          <a:xfrm rot="-9269861">
            <a:off x="2000192" y="3278530"/>
            <a:ext cx="1441584" cy="972329"/>
            <a:chOff x="1113100" y="2199475"/>
            <a:chExt cx="801900" cy="709925"/>
          </a:xfrm>
        </p:grpSpPr>
        <p:sp>
          <p:nvSpPr>
            <p:cNvPr id="52" name="Google Shape;52;p11"/>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 name="Google Shape;54;p11"/>
          <p:cNvSpPr/>
          <p:nvPr/>
        </p:nvSpPr>
        <p:spPr>
          <a:xfrm>
            <a:off x="3393373" y="1269943"/>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1"/>
          <p:cNvSpPr/>
          <p:nvPr/>
        </p:nvSpPr>
        <p:spPr>
          <a:xfrm>
            <a:off x="1527042" y="3685335"/>
            <a:ext cx="5287520" cy="101596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1"/>
          <p:cNvSpPr/>
          <p:nvPr/>
        </p:nvSpPr>
        <p:spPr>
          <a:xfrm>
            <a:off x="7977534" y="98056"/>
            <a:ext cx="1052762" cy="922444"/>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61;p12"/>
          <p:cNvSpPr txBox="1"/>
          <p:nvPr/>
        </p:nvSpPr>
        <p:spPr>
          <a:xfrm>
            <a:off x="-81611" y="1663522"/>
            <a:ext cx="9156000"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1pPr>
            <a:lvl2pPr marR="0" lvl="1"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2pPr>
            <a:lvl3pPr marR="0" lvl="2"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3pPr>
            <a:lvl4pPr marR="0" lvl="3"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4pPr>
            <a:lvl5pPr marR="0" lvl="4"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5pPr>
            <a:lvl6pPr marR="0" lvl="5"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6pPr>
            <a:lvl7pPr marR="0" lvl="6"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7pPr>
            <a:lvl8pPr marR="0" lvl="7"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8pPr>
            <a:lvl9pPr marR="0" lvl="8" algn="ctr" rtl="0">
              <a:lnSpc>
                <a:spcPct val="100000"/>
              </a:lnSpc>
              <a:spcBef>
                <a:spcPts val="0"/>
              </a:spcBef>
              <a:spcAft>
                <a:spcPts val="0"/>
              </a:spcAft>
              <a:buClr>
                <a:schemeClr val="lt1"/>
              </a:buClr>
              <a:buSzPts val="6000"/>
              <a:buFont typeface="Walter Turncoat" panose="02000000000000000000"/>
              <a:buNone/>
              <a:defRPr sz="6000" b="0" i="0" u="none" strike="noStrike" cap="none">
                <a:solidFill>
                  <a:schemeClr val="lt1"/>
                </a:solidFill>
                <a:latin typeface="Walter Turncoat" panose="02000000000000000000"/>
                <a:ea typeface="Walter Turncoat" panose="02000000000000000000"/>
                <a:cs typeface="Walter Turncoat" panose="02000000000000000000"/>
                <a:sym typeface="Walter Turncoat" panose="02000000000000000000"/>
              </a:defRPr>
            </a:lvl9pPr>
          </a:lstStyle>
          <a:p>
            <a:r>
              <a:rPr lang="vi-VN" sz="2800">
                <a:latin typeface="Time s New Roman"/>
              </a:rPr>
              <a:t>ĐỀ TÀI: Xây dựng phần mềm quản lí nguyên liệu, sản phẩm,</a:t>
            </a:r>
            <a:r>
              <a:rPr lang="en-US" sz="2800">
                <a:latin typeface="Time s New Roman"/>
              </a:rPr>
              <a:t> hợp đồng và xuất nhập khẩu cafe Trung Nguyên Legend</a:t>
            </a:r>
            <a:endParaRPr lang="vi-VN" sz="2800">
              <a:latin typeface="Time s New Roman"/>
            </a:endParaRPr>
          </a:p>
        </p:txBody>
      </p:sp>
      <p:sp>
        <p:nvSpPr>
          <p:cNvPr id="2" name="TextBox 1"/>
          <p:cNvSpPr txBox="1"/>
          <p:nvPr/>
        </p:nvSpPr>
        <p:spPr>
          <a:xfrm>
            <a:off x="2097921" y="3931863"/>
            <a:ext cx="4434401" cy="461665"/>
          </a:xfrm>
          <a:prstGeom prst="rect">
            <a:avLst/>
          </a:prstGeom>
          <a:noFill/>
        </p:spPr>
        <p:txBody>
          <a:bodyPr wrap="square" rtlCol="0">
            <a:spAutoFit/>
          </a:bodyPr>
          <a:lstStyle/>
          <a:p>
            <a:r>
              <a:rPr lang="vi-VN" sz="2400">
                <a:solidFill>
                  <a:schemeClr val="bg1"/>
                </a:solidFill>
              </a:rPr>
              <a:t>GVHD: Nguyễn Thị Hoài Thu</a:t>
            </a:r>
            <a:endParaRPr lang="vi-VN" sz="2400">
              <a:solidFill>
                <a:schemeClr val="bg1"/>
              </a:solidFill>
            </a:endParaRPr>
          </a:p>
        </p:txBody>
      </p:sp>
      <p:pic>
        <p:nvPicPr>
          <p:cNvPr id="3" name="Picture 2"/>
          <p:cNvPicPr>
            <a:picLocks noChangeAspect="1"/>
          </p:cNvPicPr>
          <p:nvPr/>
        </p:nvPicPr>
        <p:blipFill>
          <a:blip r:embed="rId1"/>
          <a:stretch>
            <a:fillRect/>
          </a:stretch>
        </p:blipFill>
        <p:spPr>
          <a:xfrm>
            <a:off x="8406383" y="4384566"/>
            <a:ext cx="511231" cy="5097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TRÌNH NGHIỆP VỤ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 name="Picture 8"/>
          <p:cNvPicPr/>
          <p:nvPr/>
        </p:nvPicPr>
        <p:blipFill>
          <a:blip r:embed="rId1"/>
          <a:stretch>
            <a:fillRect/>
          </a:stretch>
        </p:blipFill>
        <p:spPr>
          <a:xfrm>
            <a:off x="2475357" y="613507"/>
            <a:ext cx="4193286" cy="4219468"/>
          </a:xfrm>
          <a:prstGeom prst="rect">
            <a:avLst/>
          </a:prstGeom>
        </p:spPr>
      </p:pic>
      <p:pic>
        <p:nvPicPr>
          <p:cNvPr id="12" name="Picture 11"/>
          <p:cNvPicPr>
            <a:picLocks noChangeAspect="1"/>
          </p:cNvPicPr>
          <p:nvPr/>
        </p:nvPicPr>
        <p:blipFill>
          <a:blip r:embed="rId2"/>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388210"/>
            <a:ext cx="4578025" cy="5932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j-lt"/>
              </a:rPr>
              <a:t>ĐẶC TẢ YÊU CẦU  </a:t>
            </a:r>
            <a:endParaRPr>
              <a:latin typeface="+mj-lt"/>
            </a:endParaR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482379" y="42870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sp>
        <p:nvSpPr>
          <p:cNvPr id="2" name="TextBox 1"/>
          <p:cNvSpPr txBox="1"/>
          <p:nvPr/>
        </p:nvSpPr>
        <p:spPr>
          <a:xfrm>
            <a:off x="2667000" y="1158286"/>
            <a:ext cx="3810000" cy="3673121"/>
          </a:xfrm>
          <a:prstGeom prst="rect">
            <a:avLst/>
          </a:prstGeom>
          <a:noFill/>
        </p:spPr>
        <p:txBody>
          <a:bodyPr wrap="square" rtlCol="0">
            <a:spAutoFit/>
          </a:bodyPr>
          <a:lstStyle/>
          <a:p>
            <a:pPr marL="571500" indent="-571500">
              <a:lnSpc>
                <a:spcPct val="200000"/>
              </a:lnSpc>
              <a:buClr>
                <a:schemeClr val="bg1"/>
              </a:buClr>
              <a:buFont typeface="Arial" panose="020B0604020202020204" pitchFamily="34" charset="0"/>
              <a:buChar char="•"/>
            </a:pPr>
            <a:r>
              <a:rPr lang="vi-VN" sz="2400" dirty="0">
                <a:solidFill>
                  <a:schemeClr val="bg1"/>
                </a:solidFill>
                <a:latin typeface="+mj-lt"/>
              </a:rPr>
              <a:t>Quản lý nguyên liệu </a:t>
            </a:r>
            <a:endParaRPr lang="vi-VN" sz="2400" dirty="0">
              <a:solidFill>
                <a:schemeClr val="bg1"/>
              </a:solidFill>
              <a:latin typeface="+mj-lt"/>
            </a:endParaRPr>
          </a:p>
          <a:p>
            <a:pPr marL="571500" indent="-571500">
              <a:lnSpc>
                <a:spcPct val="200000"/>
              </a:lnSpc>
              <a:buClr>
                <a:schemeClr val="bg1"/>
              </a:buClr>
              <a:buFont typeface="Arial" panose="020B0604020202020204" pitchFamily="34" charset="0"/>
              <a:buChar char="•"/>
            </a:pPr>
            <a:r>
              <a:rPr lang="vi-VN" sz="2400" dirty="0">
                <a:solidFill>
                  <a:schemeClr val="bg1"/>
                </a:solidFill>
                <a:latin typeface="+mj-lt"/>
              </a:rPr>
              <a:t>Quản lý sản phẩm </a:t>
            </a:r>
            <a:endParaRPr lang="en-US" sz="2400" dirty="0">
              <a:solidFill>
                <a:schemeClr val="bg1"/>
              </a:solidFill>
              <a:latin typeface="+mj-lt"/>
            </a:endParaRPr>
          </a:p>
          <a:p>
            <a:pPr marL="571500" indent="-571500">
              <a:lnSpc>
                <a:spcPct val="200000"/>
              </a:lnSpc>
              <a:buClr>
                <a:schemeClr val="bg1"/>
              </a:buClr>
              <a:buFont typeface="Arial" panose="020B0604020202020204" pitchFamily="34" charset="0"/>
              <a:buChar char="•"/>
            </a:pPr>
            <a:r>
              <a:rPr lang="en-US" sz="2400" dirty="0" err="1">
                <a:solidFill>
                  <a:schemeClr val="bg1"/>
                </a:solidFill>
                <a:latin typeface="Times New Roman" panose="02020603050405020304" pitchFamily="18" charset="0"/>
                <a:cs typeface="Times New Roman" panose="02020603050405020304" pitchFamily="18" charset="0"/>
              </a:rPr>
              <a:t>Quản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lý</a:t>
            </a:r>
            <a:r>
              <a:rPr lang="en-US" sz="2400" dirty="0">
                <a:solidFill>
                  <a:schemeClr val="bg1"/>
                </a:solidFill>
                <a:latin typeface="Times New Roman" panose="02020603050405020304" pitchFamily="18" charset="0"/>
                <a:cs typeface="Times New Roman" panose="02020603050405020304" pitchFamily="18" charset="0"/>
              </a:rPr>
              <a:t> Kho</a:t>
            </a:r>
            <a:endParaRPr lang="vi-VN" sz="2400" dirty="0">
              <a:solidFill>
                <a:schemeClr val="bg1"/>
              </a:solidFill>
              <a:latin typeface="Times New Roman" panose="02020603050405020304" pitchFamily="18" charset="0"/>
              <a:cs typeface="Times New Roman" panose="02020603050405020304" pitchFamily="18" charset="0"/>
            </a:endParaRPr>
          </a:p>
          <a:p>
            <a:pPr marL="571500" indent="-571500">
              <a:lnSpc>
                <a:spcPct val="200000"/>
              </a:lnSpc>
              <a:buClr>
                <a:schemeClr val="bg1"/>
              </a:buClr>
              <a:buFont typeface="Arial" panose="020B0604020202020204" pitchFamily="34" charset="0"/>
              <a:buChar char="•"/>
            </a:pPr>
            <a:r>
              <a:rPr lang="vi-VN" sz="2400" dirty="0">
                <a:solidFill>
                  <a:schemeClr val="bg1"/>
                </a:solidFill>
                <a:latin typeface="+mj-lt"/>
              </a:rPr>
              <a:t>Quản lý hợp đồng </a:t>
            </a:r>
            <a:endParaRPr lang="vi-VN" sz="2400" dirty="0">
              <a:solidFill>
                <a:schemeClr val="bg1"/>
              </a:solidFill>
              <a:latin typeface="+mj-lt"/>
            </a:endParaRPr>
          </a:p>
          <a:p>
            <a:pPr marL="571500" indent="-571500">
              <a:lnSpc>
                <a:spcPct val="200000"/>
              </a:lnSpc>
              <a:buClr>
                <a:schemeClr val="bg1"/>
              </a:buClr>
              <a:buFont typeface="Arial" panose="020B0604020202020204" pitchFamily="34" charset="0"/>
              <a:buChar char="•"/>
            </a:pPr>
            <a:r>
              <a:rPr lang="vi-VN" sz="2400" dirty="0">
                <a:solidFill>
                  <a:schemeClr val="bg1"/>
                </a:solidFill>
                <a:latin typeface="+mj-lt"/>
              </a:rPr>
              <a:t>Quản lý xuất nhập khẩu </a:t>
            </a:r>
            <a:endParaRPr lang="vi-VN" sz="24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Mô hình CDM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7" name="Picture 6"/>
          <p:cNvPicPr/>
          <p:nvPr/>
        </p:nvPicPr>
        <p:blipFill>
          <a:blip r:embed="rId2"/>
          <a:stretch>
            <a:fillRect/>
          </a:stretch>
        </p:blipFill>
        <p:spPr>
          <a:xfrm>
            <a:off x="1335024" y="664464"/>
            <a:ext cx="6516623" cy="381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Mô hình DFD </a:t>
            </a:r>
            <a:r>
              <a:rPr lang="en-US"/>
              <a:t>m</a:t>
            </a:r>
            <a:r>
              <a:rPr lang="vi-VN"/>
              <a:t>ức 0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9" name="Picture 8"/>
          <p:cNvPicPr/>
          <p:nvPr/>
        </p:nvPicPr>
        <p:blipFill>
          <a:blip r:embed="rId2"/>
          <a:stretch>
            <a:fillRect/>
          </a:stretch>
        </p:blipFill>
        <p:spPr>
          <a:xfrm>
            <a:off x="1176528" y="688848"/>
            <a:ext cx="6297168" cy="384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a:t>Mô hình DFD </a:t>
            </a:r>
            <a:r>
              <a:rPr lang="en-US"/>
              <a:t>m</a:t>
            </a:r>
            <a:r>
              <a:rPr lang="vi-VN"/>
              <a:t>ức 1</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9" name="Picture 8"/>
          <p:cNvPicPr/>
          <p:nvPr/>
        </p:nvPicPr>
        <p:blipFill>
          <a:blip r:embed="rId2"/>
          <a:stretch>
            <a:fillRect/>
          </a:stretch>
        </p:blipFill>
        <p:spPr>
          <a:xfrm>
            <a:off x="1511808" y="691826"/>
            <a:ext cx="5870448" cy="38343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a:t>Mô hình DFD </a:t>
            </a:r>
            <a:r>
              <a:rPr lang="en-US"/>
              <a:t>m</a:t>
            </a:r>
            <a:r>
              <a:rPr lang="vi-VN"/>
              <a:t>ức 2</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05" y="601980"/>
            <a:ext cx="7501255" cy="3996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a:t>Mô hình DFD </a:t>
            </a:r>
            <a:r>
              <a:rPr lang="en-US"/>
              <a:t>m</a:t>
            </a:r>
            <a:r>
              <a:rPr lang="vi-VN"/>
              <a:t>ức 2</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9" name="Picture 8"/>
          <p:cNvPicPr>
            <a:picLocks noChangeAspect="1"/>
          </p:cNvPicPr>
          <p:nvPr/>
        </p:nvPicPr>
        <p:blipFill>
          <a:blip r:embed="rId2"/>
          <a:stretch>
            <a:fillRect/>
          </a:stretch>
        </p:blipFill>
        <p:spPr>
          <a:xfrm>
            <a:off x="166370" y="471008"/>
            <a:ext cx="8686800" cy="4222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a:t>Mô hình DFD </a:t>
            </a:r>
            <a:r>
              <a:rPr lang="en-US"/>
              <a:t>m</a:t>
            </a:r>
            <a:r>
              <a:rPr lang="vi-VN"/>
              <a:t>ức 2</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 y="941070"/>
            <a:ext cx="8705215" cy="3042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396311" y="970003"/>
            <a:ext cx="8346993" cy="35193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5" name="Picture 4"/>
          <p:cNvPicPr>
            <a:picLocks noChangeAspect="1"/>
          </p:cNvPicPr>
          <p:nvPr/>
        </p:nvPicPr>
        <p:blipFill>
          <a:blip r:embed="rId2"/>
          <a:stretch>
            <a:fillRect/>
          </a:stretch>
        </p:blipFill>
        <p:spPr>
          <a:xfrm>
            <a:off x="318494" y="605124"/>
            <a:ext cx="8315143" cy="4147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2051436" y="79095"/>
            <a:ext cx="4589332"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Thành viên nhóm 7:</a:t>
            </a:r>
            <a:endParaRPr lang="vi-VN"/>
          </a:p>
        </p:txBody>
      </p:sp>
      <p:sp>
        <p:nvSpPr>
          <p:cNvPr id="228" name="Google Shape;228;p27"/>
          <p:cNvSpPr/>
          <p:nvPr/>
        </p:nvSpPr>
        <p:spPr>
          <a:xfrm>
            <a:off x="8378016" y="0"/>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7"/>
          <p:cNvSpPr/>
          <p:nvPr/>
        </p:nvSpPr>
        <p:spPr>
          <a:xfrm>
            <a:off x="8510976" y="204527"/>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7"/>
          <p:cNvSpPr/>
          <p:nvPr/>
        </p:nvSpPr>
        <p:spPr>
          <a:xfrm>
            <a:off x="453775" y="2324504"/>
            <a:ext cx="1269024" cy="1239934"/>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239" name="Google Shape;239;p2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77" name="Google Shape;230;p27"/>
          <p:cNvSpPr/>
          <p:nvPr/>
        </p:nvSpPr>
        <p:spPr>
          <a:xfrm>
            <a:off x="2210076" y="1562100"/>
            <a:ext cx="1287936" cy="1149556"/>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78" name="Google Shape;230;p27"/>
          <p:cNvSpPr/>
          <p:nvPr/>
        </p:nvSpPr>
        <p:spPr>
          <a:xfrm>
            <a:off x="3882528" y="2339339"/>
            <a:ext cx="1288212" cy="1118015"/>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79" name="Google Shape;230;p27"/>
          <p:cNvSpPr/>
          <p:nvPr/>
        </p:nvSpPr>
        <p:spPr>
          <a:xfrm>
            <a:off x="5669556" y="1458385"/>
            <a:ext cx="1287936" cy="1251365"/>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80" name="Google Shape;230;p27"/>
          <p:cNvSpPr/>
          <p:nvPr/>
        </p:nvSpPr>
        <p:spPr>
          <a:xfrm>
            <a:off x="7395981" y="2421411"/>
            <a:ext cx="1257732" cy="1255176"/>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82" name="Freeform 59"/>
          <p:cNvSpPr>
            <a:spLocks noEditPoints="1"/>
          </p:cNvSpPr>
          <p:nvPr/>
        </p:nvSpPr>
        <p:spPr bwMode="auto">
          <a:xfrm>
            <a:off x="821857" y="2671809"/>
            <a:ext cx="532861" cy="544513"/>
          </a:xfrm>
          <a:custGeom>
            <a:avLst/>
            <a:gdLst/>
            <a:ahLst/>
            <a:cxnLst>
              <a:cxn ang="0">
                <a:pos x="138" y="0"/>
              </a:cxn>
              <a:cxn ang="0">
                <a:pos x="22" y="0"/>
              </a:cxn>
              <a:cxn ang="0">
                <a:pos x="0" y="22"/>
              </a:cxn>
              <a:cxn ang="0">
                <a:pos x="0" y="96"/>
              </a:cxn>
              <a:cxn ang="0">
                <a:pos x="22" y="118"/>
              </a:cxn>
              <a:cxn ang="0">
                <a:pos x="97" y="118"/>
              </a:cxn>
              <a:cxn ang="0">
                <a:pos x="137" y="144"/>
              </a:cxn>
              <a:cxn ang="0">
                <a:pos x="139" y="145"/>
              </a:cxn>
              <a:cxn ang="0">
                <a:pos x="141" y="144"/>
              </a:cxn>
              <a:cxn ang="0">
                <a:pos x="143" y="141"/>
              </a:cxn>
              <a:cxn ang="0">
                <a:pos x="143" y="116"/>
              </a:cxn>
              <a:cxn ang="0">
                <a:pos x="160" y="96"/>
              </a:cxn>
              <a:cxn ang="0">
                <a:pos x="160" y="22"/>
              </a:cxn>
              <a:cxn ang="0">
                <a:pos x="138" y="0"/>
              </a:cxn>
              <a:cxn ang="0">
                <a:pos x="99" y="87"/>
              </a:cxn>
              <a:cxn ang="0">
                <a:pos x="31" y="87"/>
              </a:cxn>
              <a:cxn ang="0">
                <a:pos x="22" y="78"/>
              </a:cxn>
              <a:cxn ang="0">
                <a:pos x="31" y="69"/>
              </a:cxn>
              <a:cxn ang="0">
                <a:pos x="99" y="69"/>
              </a:cxn>
              <a:cxn ang="0">
                <a:pos x="107" y="78"/>
              </a:cxn>
              <a:cxn ang="0">
                <a:pos x="99" y="87"/>
              </a:cxn>
              <a:cxn ang="0">
                <a:pos x="129" y="51"/>
              </a:cxn>
              <a:cxn ang="0">
                <a:pos x="31" y="51"/>
              </a:cxn>
              <a:cxn ang="0">
                <a:pos x="22" y="42"/>
              </a:cxn>
              <a:cxn ang="0">
                <a:pos x="31" y="34"/>
              </a:cxn>
              <a:cxn ang="0">
                <a:pos x="129" y="34"/>
              </a:cxn>
              <a:cxn ang="0">
                <a:pos x="138" y="42"/>
              </a:cxn>
              <a:cxn ang="0">
                <a:pos x="129" y="51"/>
              </a:cxn>
            </a:cxnLst>
            <a:rect l="0" t="0" r="r" b="b"/>
            <a:pathLst>
              <a:path w="160" h="145">
                <a:moveTo>
                  <a:pt x="138" y="0"/>
                </a:moveTo>
                <a:cubicBezTo>
                  <a:pt x="22" y="0"/>
                  <a:pt x="22" y="0"/>
                  <a:pt x="22" y="0"/>
                </a:cubicBezTo>
                <a:cubicBezTo>
                  <a:pt x="10" y="0"/>
                  <a:pt x="0" y="10"/>
                  <a:pt x="0" y="22"/>
                </a:cubicBezTo>
                <a:cubicBezTo>
                  <a:pt x="0" y="96"/>
                  <a:pt x="0" y="96"/>
                  <a:pt x="0" y="96"/>
                </a:cubicBezTo>
                <a:cubicBezTo>
                  <a:pt x="0" y="108"/>
                  <a:pt x="10" y="118"/>
                  <a:pt x="22" y="118"/>
                </a:cubicBezTo>
                <a:cubicBezTo>
                  <a:pt x="97" y="118"/>
                  <a:pt x="97" y="118"/>
                  <a:pt x="97" y="118"/>
                </a:cubicBezTo>
                <a:cubicBezTo>
                  <a:pt x="137" y="144"/>
                  <a:pt x="137" y="144"/>
                  <a:pt x="137" y="144"/>
                </a:cubicBezTo>
                <a:cubicBezTo>
                  <a:pt x="137" y="145"/>
                  <a:pt x="138" y="145"/>
                  <a:pt x="139" y="145"/>
                </a:cubicBezTo>
                <a:cubicBezTo>
                  <a:pt x="140" y="145"/>
                  <a:pt x="140" y="145"/>
                  <a:pt x="141" y="144"/>
                </a:cubicBezTo>
                <a:cubicBezTo>
                  <a:pt x="142" y="144"/>
                  <a:pt x="143" y="142"/>
                  <a:pt x="143" y="141"/>
                </a:cubicBezTo>
                <a:cubicBezTo>
                  <a:pt x="143" y="116"/>
                  <a:pt x="143" y="116"/>
                  <a:pt x="143" y="116"/>
                </a:cubicBezTo>
                <a:cubicBezTo>
                  <a:pt x="151" y="113"/>
                  <a:pt x="160" y="106"/>
                  <a:pt x="160" y="96"/>
                </a:cubicBezTo>
                <a:cubicBezTo>
                  <a:pt x="160" y="22"/>
                  <a:pt x="160" y="22"/>
                  <a:pt x="160" y="22"/>
                </a:cubicBezTo>
                <a:cubicBezTo>
                  <a:pt x="160" y="10"/>
                  <a:pt x="150" y="0"/>
                  <a:pt x="138" y="0"/>
                </a:cubicBezTo>
                <a:close/>
                <a:moveTo>
                  <a:pt x="99" y="87"/>
                </a:moveTo>
                <a:cubicBezTo>
                  <a:pt x="31" y="87"/>
                  <a:pt x="31" y="87"/>
                  <a:pt x="31" y="87"/>
                </a:cubicBezTo>
                <a:cubicBezTo>
                  <a:pt x="26" y="87"/>
                  <a:pt x="22" y="83"/>
                  <a:pt x="22" y="78"/>
                </a:cubicBezTo>
                <a:cubicBezTo>
                  <a:pt x="22" y="73"/>
                  <a:pt x="26" y="69"/>
                  <a:pt x="31" y="69"/>
                </a:cubicBezTo>
                <a:cubicBezTo>
                  <a:pt x="99" y="69"/>
                  <a:pt x="99" y="69"/>
                  <a:pt x="99" y="69"/>
                </a:cubicBezTo>
                <a:cubicBezTo>
                  <a:pt x="104" y="69"/>
                  <a:pt x="107" y="73"/>
                  <a:pt x="107" y="78"/>
                </a:cubicBezTo>
                <a:cubicBezTo>
                  <a:pt x="107" y="83"/>
                  <a:pt x="104" y="87"/>
                  <a:pt x="99" y="87"/>
                </a:cubicBezTo>
                <a:close/>
                <a:moveTo>
                  <a:pt x="129" y="51"/>
                </a:moveTo>
                <a:cubicBezTo>
                  <a:pt x="31" y="51"/>
                  <a:pt x="31" y="51"/>
                  <a:pt x="31" y="51"/>
                </a:cubicBezTo>
                <a:cubicBezTo>
                  <a:pt x="26" y="51"/>
                  <a:pt x="22" y="47"/>
                  <a:pt x="22" y="42"/>
                </a:cubicBezTo>
                <a:cubicBezTo>
                  <a:pt x="22" y="38"/>
                  <a:pt x="26" y="34"/>
                  <a:pt x="31" y="34"/>
                </a:cubicBezTo>
                <a:cubicBezTo>
                  <a:pt x="129" y="34"/>
                  <a:pt x="129" y="34"/>
                  <a:pt x="129" y="34"/>
                </a:cubicBezTo>
                <a:cubicBezTo>
                  <a:pt x="134" y="34"/>
                  <a:pt x="138" y="38"/>
                  <a:pt x="138" y="42"/>
                </a:cubicBezTo>
                <a:cubicBezTo>
                  <a:pt x="138" y="47"/>
                  <a:pt x="134" y="51"/>
                  <a:pt x="129" y="51"/>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83" name="Freeform 37"/>
          <p:cNvSpPr>
            <a:spLocks noEditPoints="1"/>
          </p:cNvSpPr>
          <p:nvPr/>
        </p:nvSpPr>
        <p:spPr bwMode="auto">
          <a:xfrm>
            <a:off x="4213860" y="2570527"/>
            <a:ext cx="636355" cy="600075"/>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84" name="Freeform 60"/>
          <p:cNvSpPr>
            <a:spLocks noEditPoints="1"/>
          </p:cNvSpPr>
          <p:nvPr/>
        </p:nvSpPr>
        <p:spPr bwMode="auto">
          <a:xfrm>
            <a:off x="2554486" y="1759794"/>
            <a:ext cx="599116" cy="674688"/>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85" name="Freeform 61"/>
          <p:cNvSpPr/>
          <p:nvPr/>
        </p:nvSpPr>
        <p:spPr bwMode="auto">
          <a:xfrm>
            <a:off x="6047093" y="1746723"/>
            <a:ext cx="532861" cy="674688"/>
          </a:xfrm>
          <a:custGeom>
            <a:avLst/>
            <a:gdLst/>
            <a:ahLst/>
            <a:cxnLst>
              <a:cxn ang="0">
                <a:pos x="158" y="148"/>
              </a:cxn>
              <a:cxn ang="0">
                <a:pos x="135" y="95"/>
              </a:cxn>
              <a:cxn ang="0">
                <a:pos x="135" y="65"/>
              </a:cxn>
              <a:cxn ang="0">
                <a:pos x="107" y="22"/>
              </a:cxn>
              <a:cxn ang="0">
                <a:pos x="96" y="18"/>
              </a:cxn>
              <a:cxn ang="0">
                <a:pos x="96" y="16"/>
              </a:cxn>
              <a:cxn ang="0">
                <a:pos x="79" y="0"/>
              </a:cxn>
              <a:cxn ang="0">
                <a:pos x="63" y="16"/>
              </a:cxn>
              <a:cxn ang="0">
                <a:pos x="63" y="18"/>
              </a:cxn>
              <a:cxn ang="0">
                <a:pos x="53" y="22"/>
              </a:cxn>
              <a:cxn ang="0">
                <a:pos x="24" y="65"/>
              </a:cxn>
              <a:cxn ang="0">
                <a:pos x="24" y="95"/>
              </a:cxn>
              <a:cxn ang="0">
                <a:pos x="2" y="148"/>
              </a:cxn>
              <a:cxn ang="0">
                <a:pos x="1" y="152"/>
              </a:cxn>
              <a:cxn ang="0">
                <a:pos x="3" y="154"/>
              </a:cxn>
              <a:cxn ang="0">
                <a:pos x="34" y="159"/>
              </a:cxn>
              <a:cxn ang="0">
                <a:pos x="51" y="162"/>
              </a:cxn>
              <a:cxn ang="0">
                <a:pos x="80" y="180"/>
              </a:cxn>
              <a:cxn ang="0">
                <a:pos x="109" y="162"/>
              </a:cxn>
              <a:cxn ang="0">
                <a:pos x="125" y="159"/>
              </a:cxn>
              <a:cxn ang="0">
                <a:pos x="157" y="154"/>
              </a:cxn>
              <a:cxn ang="0">
                <a:pos x="159" y="152"/>
              </a:cxn>
              <a:cxn ang="0">
                <a:pos x="158" y="148"/>
              </a:cxn>
            </a:cxnLst>
            <a:rect l="0" t="0" r="r" b="b"/>
            <a:pathLst>
              <a:path w="160" h="180">
                <a:moveTo>
                  <a:pt x="158" y="148"/>
                </a:moveTo>
                <a:cubicBezTo>
                  <a:pt x="143" y="133"/>
                  <a:pt x="135" y="115"/>
                  <a:pt x="135" y="95"/>
                </a:cubicBezTo>
                <a:cubicBezTo>
                  <a:pt x="135" y="65"/>
                  <a:pt x="135" y="65"/>
                  <a:pt x="135" y="65"/>
                </a:cubicBezTo>
                <a:cubicBezTo>
                  <a:pt x="135" y="43"/>
                  <a:pt x="120" y="28"/>
                  <a:pt x="107" y="22"/>
                </a:cubicBezTo>
                <a:cubicBezTo>
                  <a:pt x="104" y="20"/>
                  <a:pt x="100" y="19"/>
                  <a:pt x="96" y="18"/>
                </a:cubicBezTo>
                <a:cubicBezTo>
                  <a:pt x="96" y="16"/>
                  <a:pt x="96" y="16"/>
                  <a:pt x="96" y="16"/>
                </a:cubicBezTo>
                <a:cubicBezTo>
                  <a:pt x="96" y="7"/>
                  <a:pt x="88" y="0"/>
                  <a:pt x="79" y="0"/>
                </a:cubicBezTo>
                <a:cubicBezTo>
                  <a:pt x="70" y="0"/>
                  <a:pt x="63" y="7"/>
                  <a:pt x="63" y="16"/>
                </a:cubicBezTo>
                <a:cubicBezTo>
                  <a:pt x="63" y="18"/>
                  <a:pt x="63" y="18"/>
                  <a:pt x="63" y="18"/>
                </a:cubicBezTo>
                <a:cubicBezTo>
                  <a:pt x="59" y="19"/>
                  <a:pt x="56" y="20"/>
                  <a:pt x="53" y="22"/>
                </a:cubicBezTo>
                <a:cubicBezTo>
                  <a:pt x="38" y="28"/>
                  <a:pt x="24" y="44"/>
                  <a:pt x="24" y="65"/>
                </a:cubicBezTo>
                <a:cubicBezTo>
                  <a:pt x="24" y="95"/>
                  <a:pt x="24" y="95"/>
                  <a:pt x="24" y="95"/>
                </a:cubicBezTo>
                <a:cubicBezTo>
                  <a:pt x="24" y="116"/>
                  <a:pt x="16" y="134"/>
                  <a:pt x="2" y="148"/>
                </a:cubicBezTo>
                <a:cubicBezTo>
                  <a:pt x="1" y="149"/>
                  <a:pt x="0" y="150"/>
                  <a:pt x="1" y="152"/>
                </a:cubicBezTo>
                <a:cubicBezTo>
                  <a:pt x="1" y="153"/>
                  <a:pt x="2" y="154"/>
                  <a:pt x="3" y="154"/>
                </a:cubicBezTo>
                <a:cubicBezTo>
                  <a:pt x="34" y="159"/>
                  <a:pt x="34" y="159"/>
                  <a:pt x="34" y="159"/>
                </a:cubicBezTo>
                <a:cubicBezTo>
                  <a:pt x="40" y="160"/>
                  <a:pt x="46" y="161"/>
                  <a:pt x="51" y="162"/>
                </a:cubicBezTo>
                <a:cubicBezTo>
                  <a:pt x="56" y="173"/>
                  <a:pt x="68" y="180"/>
                  <a:pt x="80" y="180"/>
                </a:cubicBezTo>
                <a:cubicBezTo>
                  <a:pt x="92" y="180"/>
                  <a:pt x="104" y="173"/>
                  <a:pt x="109" y="162"/>
                </a:cubicBezTo>
                <a:cubicBezTo>
                  <a:pt x="114" y="161"/>
                  <a:pt x="120" y="160"/>
                  <a:pt x="125" y="159"/>
                </a:cubicBezTo>
                <a:cubicBezTo>
                  <a:pt x="157" y="154"/>
                  <a:pt x="157" y="154"/>
                  <a:pt x="157" y="154"/>
                </a:cubicBezTo>
                <a:cubicBezTo>
                  <a:pt x="158" y="154"/>
                  <a:pt x="159" y="153"/>
                  <a:pt x="159" y="152"/>
                </a:cubicBezTo>
                <a:cubicBezTo>
                  <a:pt x="160" y="150"/>
                  <a:pt x="159" y="149"/>
                  <a:pt x="158" y="148"/>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86" name="Google Shape;654;p47"/>
          <p:cNvSpPr/>
          <p:nvPr/>
        </p:nvSpPr>
        <p:spPr>
          <a:xfrm>
            <a:off x="7827848" y="2870564"/>
            <a:ext cx="393998" cy="437909"/>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Freeform 55"/>
          <p:cNvSpPr/>
          <p:nvPr/>
        </p:nvSpPr>
        <p:spPr bwMode="auto">
          <a:xfrm>
            <a:off x="4416422" y="1384150"/>
            <a:ext cx="167361" cy="950939"/>
          </a:xfrm>
          <a:custGeom>
            <a:avLst/>
            <a:gdLst/>
            <a:ahLst/>
            <a:cxnLst>
              <a:cxn ang="0">
                <a:pos x="18" y="0"/>
              </a:cxn>
              <a:cxn ang="0">
                <a:pos x="0" y="18"/>
              </a:cxn>
              <a:cxn ang="0">
                <a:pos x="16" y="36"/>
              </a:cxn>
              <a:cxn ang="0">
                <a:pos x="16" y="186"/>
              </a:cxn>
              <a:cxn ang="0">
                <a:pos x="18" y="188"/>
              </a:cxn>
              <a:cxn ang="0">
                <a:pos x="20" y="186"/>
              </a:cxn>
              <a:cxn ang="0">
                <a:pos x="20" y="36"/>
              </a:cxn>
              <a:cxn ang="0">
                <a:pos x="36" y="18"/>
              </a:cxn>
              <a:cxn ang="0">
                <a:pos x="18" y="0"/>
              </a:cxn>
            </a:cxnLst>
            <a:rect l="0" t="0" r="r" b="b"/>
            <a:pathLst>
              <a:path w="36" h="188">
                <a:moveTo>
                  <a:pt x="18" y="0"/>
                </a:moveTo>
                <a:cubicBezTo>
                  <a:pt x="8" y="0"/>
                  <a:pt x="0" y="8"/>
                  <a:pt x="0" y="18"/>
                </a:cubicBezTo>
                <a:cubicBezTo>
                  <a:pt x="0" y="27"/>
                  <a:pt x="7" y="35"/>
                  <a:pt x="16" y="36"/>
                </a:cubicBezTo>
                <a:cubicBezTo>
                  <a:pt x="16" y="186"/>
                  <a:pt x="16" y="186"/>
                  <a:pt x="16" y="186"/>
                </a:cubicBezTo>
                <a:cubicBezTo>
                  <a:pt x="16" y="187"/>
                  <a:pt x="17" y="188"/>
                  <a:pt x="18" y="188"/>
                </a:cubicBezTo>
                <a:cubicBezTo>
                  <a:pt x="19" y="188"/>
                  <a:pt x="20" y="187"/>
                  <a:pt x="20" y="186"/>
                </a:cubicBezTo>
                <a:cubicBezTo>
                  <a:pt x="20" y="36"/>
                  <a:pt x="20" y="36"/>
                  <a:pt x="20" y="36"/>
                </a:cubicBezTo>
                <a:cubicBezTo>
                  <a:pt x="29" y="35"/>
                  <a:pt x="36" y="27"/>
                  <a:pt x="36" y="18"/>
                </a:cubicBezTo>
                <a:cubicBezTo>
                  <a:pt x="36" y="8"/>
                  <a:pt x="28" y="0"/>
                  <a:pt x="18" y="0"/>
                </a:cubicBezTo>
                <a:close/>
              </a:path>
            </a:pathLst>
          </a:custGeom>
          <a:solidFill>
            <a:srgbClr val="797979"/>
          </a:solidFill>
          <a:ln w="9525">
            <a:noFill/>
            <a:round/>
          </a:ln>
        </p:spPr>
        <p:txBody>
          <a:bodyPr vert="horz" wrap="square" lIns="91440" tIns="45720" rIns="91440" bIns="45720" numCol="1" anchor="t" anchorCtr="0" compatLnSpc="1"/>
          <a:lstStyle/>
          <a:p>
            <a:endParaRPr lang="zh-CN" altLang="en-US">
              <a:solidFill>
                <a:schemeClr val="bg1"/>
              </a:solidFill>
            </a:endParaRPr>
          </a:p>
        </p:txBody>
      </p:sp>
      <p:sp>
        <p:nvSpPr>
          <p:cNvPr id="92" name="Freeform 55"/>
          <p:cNvSpPr/>
          <p:nvPr/>
        </p:nvSpPr>
        <p:spPr bwMode="auto">
          <a:xfrm>
            <a:off x="1004606" y="1372754"/>
            <a:ext cx="167361" cy="950939"/>
          </a:xfrm>
          <a:custGeom>
            <a:avLst/>
            <a:gdLst/>
            <a:ahLst/>
            <a:cxnLst>
              <a:cxn ang="0">
                <a:pos x="18" y="0"/>
              </a:cxn>
              <a:cxn ang="0">
                <a:pos x="0" y="18"/>
              </a:cxn>
              <a:cxn ang="0">
                <a:pos x="16" y="36"/>
              </a:cxn>
              <a:cxn ang="0">
                <a:pos x="16" y="186"/>
              </a:cxn>
              <a:cxn ang="0">
                <a:pos x="18" y="188"/>
              </a:cxn>
              <a:cxn ang="0">
                <a:pos x="20" y="186"/>
              </a:cxn>
              <a:cxn ang="0">
                <a:pos x="20" y="36"/>
              </a:cxn>
              <a:cxn ang="0">
                <a:pos x="36" y="18"/>
              </a:cxn>
              <a:cxn ang="0">
                <a:pos x="18" y="0"/>
              </a:cxn>
            </a:cxnLst>
            <a:rect l="0" t="0" r="r" b="b"/>
            <a:pathLst>
              <a:path w="36" h="188">
                <a:moveTo>
                  <a:pt x="18" y="0"/>
                </a:moveTo>
                <a:cubicBezTo>
                  <a:pt x="8" y="0"/>
                  <a:pt x="0" y="8"/>
                  <a:pt x="0" y="18"/>
                </a:cubicBezTo>
                <a:cubicBezTo>
                  <a:pt x="0" y="27"/>
                  <a:pt x="7" y="35"/>
                  <a:pt x="16" y="36"/>
                </a:cubicBezTo>
                <a:cubicBezTo>
                  <a:pt x="16" y="186"/>
                  <a:pt x="16" y="186"/>
                  <a:pt x="16" y="186"/>
                </a:cubicBezTo>
                <a:cubicBezTo>
                  <a:pt x="16" y="187"/>
                  <a:pt x="17" y="188"/>
                  <a:pt x="18" y="188"/>
                </a:cubicBezTo>
                <a:cubicBezTo>
                  <a:pt x="19" y="188"/>
                  <a:pt x="20" y="187"/>
                  <a:pt x="20" y="186"/>
                </a:cubicBezTo>
                <a:cubicBezTo>
                  <a:pt x="20" y="36"/>
                  <a:pt x="20" y="36"/>
                  <a:pt x="20" y="36"/>
                </a:cubicBezTo>
                <a:cubicBezTo>
                  <a:pt x="29" y="35"/>
                  <a:pt x="36" y="27"/>
                  <a:pt x="36" y="18"/>
                </a:cubicBezTo>
                <a:cubicBezTo>
                  <a:pt x="36" y="8"/>
                  <a:pt x="28" y="0"/>
                  <a:pt x="18" y="0"/>
                </a:cubicBezTo>
                <a:close/>
              </a:path>
            </a:pathLst>
          </a:custGeom>
          <a:solidFill>
            <a:srgbClr val="797979"/>
          </a:solidFill>
          <a:ln w="9525">
            <a:noFill/>
            <a:round/>
          </a:ln>
        </p:spPr>
        <p:txBody>
          <a:bodyPr vert="horz" wrap="square" lIns="91440" tIns="45720" rIns="91440" bIns="45720" numCol="1" anchor="t" anchorCtr="0" compatLnSpc="1"/>
          <a:lstStyle/>
          <a:p>
            <a:endParaRPr lang="zh-CN" altLang="en-US">
              <a:solidFill>
                <a:schemeClr val="bg1"/>
              </a:solidFill>
            </a:endParaRPr>
          </a:p>
        </p:txBody>
      </p:sp>
      <p:sp>
        <p:nvSpPr>
          <p:cNvPr id="93" name="Freeform 55"/>
          <p:cNvSpPr/>
          <p:nvPr/>
        </p:nvSpPr>
        <p:spPr bwMode="auto">
          <a:xfrm>
            <a:off x="7959584" y="1470472"/>
            <a:ext cx="167361" cy="950939"/>
          </a:xfrm>
          <a:custGeom>
            <a:avLst/>
            <a:gdLst/>
            <a:ahLst/>
            <a:cxnLst>
              <a:cxn ang="0">
                <a:pos x="18" y="0"/>
              </a:cxn>
              <a:cxn ang="0">
                <a:pos x="0" y="18"/>
              </a:cxn>
              <a:cxn ang="0">
                <a:pos x="16" y="36"/>
              </a:cxn>
              <a:cxn ang="0">
                <a:pos x="16" y="186"/>
              </a:cxn>
              <a:cxn ang="0">
                <a:pos x="18" y="188"/>
              </a:cxn>
              <a:cxn ang="0">
                <a:pos x="20" y="186"/>
              </a:cxn>
              <a:cxn ang="0">
                <a:pos x="20" y="36"/>
              </a:cxn>
              <a:cxn ang="0">
                <a:pos x="36" y="18"/>
              </a:cxn>
              <a:cxn ang="0">
                <a:pos x="18" y="0"/>
              </a:cxn>
            </a:cxnLst>
            <a:rect l="0" t="0" r="r" b="b"/>
            <a:pathLst>
              <a:path w="36" h="188">
                <a:moveTo>
                  <a:pt x="18" y="0"/>
                </a:moveTo>
                <a:cubicBezTo>
                  <a:pt x="8" y="0"/>
                  <a:pt x="0" y="8"/>
                  <a:pt x="0" y="18"/>
                </a:cubicBezTo>
                <a:cubicBezTo>
                  <a:pt x="0" y="27"/>
                  <a:pt x="7" y="35"/>
                  <a:pt x="16" y="36"/>
                </a:cubicBezTo>
                <a:cubicBezTo>
                  <a:pt x="16" y="186"/>
                  <a:pt x="16" y="186"/>
                  <a:pt x="16" y="186"/>
                </a:cubicBezTo>
                <a:cubicBezTo>
                  <a:pt x="16" y="187"/>
                  <a:pt x="17" y="188"/>
                  <a:pt x="18" y="188"/>
                </a:cubicBezTo>
                <a:cubicBezTo>
                  <a:pt x="19" y="188"/>
                  <a:pt x="20" y="187"/>
                  <a:pt x="20" y="186"/>
                </a:cubicBezTo>
                <a:cubicBezTo>
                  <a:pt x="20" y="36"/>
                  <a:pt x="20" y="36"/>
                  <a:pt x="20" y="36"/>
                </a:cubicBezTo>
                <a:cubicBezTo>
                  <a:pt x="29" y="35"/>
                  <a:pt x="36" y="27"/>
                  <a:pt x="36" y="18"/>
                </a:cubicBezTo>
                <a:cubicBezTo>
                  <a:pt x="36" y="8"/>
                  <a:pt x="28" y="0"/>
                  <a:pt x="18" y="0"/>
                </a:cubicBezTo>
                <a:close/>
              </a:path>
            </a:pathLst>
          </a:custGeom>
          <a:solidFill>
            <a:srgbClr val="797979"/>
          </a:solidFill>
          <a:ln w="9525">
            <a:noFill/>
            <a:round/>
          </a:ln>
        </p:spPr>
        <p:txBody>
          <a:bodyPr vert="horz" wrap="square" lIns="91440" tIns="45720" rIns="91440" bIns="45720" numCol="1" anchor="t" anchorCtr="0" compatLnSpc="1"/>
          <a:lstStyle/>
          <a:p>
            <a:endParaRPr lang="zh-CN" altLang="en-US">
              <a:solidFill>
                <a:schemeClr val="bg1"/>
              </a:solidFill>
            </a:endParaRPr>
          </a:p>
        </p:txBody>
      </p:sp>
      <p:sp>
        <p:nvSpPr>
          <p:cNvPr id="95" name="Freeform 54"/>
          <p:cNvSpPr/>
          <p:nvPr/>
        </p:nvSpPr>
        <p:spPr bwMode="auto">
          <a:xfrm>
            <a:off x="2773680" y="2752504"/>
            <a:ext cx="144642" cy="924083"/>
          </a:xfrm>
          <a:custGeom>
            <a:avLst/>
            <a:gdLst/>
            <a:ahLst/>
            <a:cxnLst>
              <a:cxn ang="0">
                <a:pos x="20" y="152"/>
              </a:cxn>
              <a:cxn ang="0">
                <a:pos x="20" y="3"/>
              </a:cxn>
              <a:cxn ang="0">
                <a:pos x="18" y="0"/>
              </a:cxn>
              <a:cxn ang="0">
                <a:pos x="16" y="3"/>
              </a:cxn>
              <a:cxn ang="0">
                <a:pos x="16" y="152"/>
              </a:cxn>
              <a:cxn ang="0">
                <a:pos x="0" y="170"/>
              </a:cxn>
              <a:cxn ang="0">
                <a:pos x="18" y="188"/>
              </a:cxn>
              <a:cxn ang="0">
                <a:pos x="36" y="170"/>
              </a:cxn>
              <a:cxn ang="0">
                <a:pos x="20" y="152"/>
              </a:cxn>
            </a:cxnLst>
            <a:rect l="0" t="0" r="r" b="b"/>
            <a:pathLst>
              <a:path w="36" h="188">
                <a:moveTo>
                  <a:pt x="20" y="152"/>
                </a:moveTo>
                <a:cubicBezTo>
                  <a:pt x="20" y="3"/>
                  <a:pt x="20" y="3"/>
                  <a:pt x="20" y="3"/>
                </a:cubicBezTo>
                <a:cubicBezTo>
                  <a:pt x="20" y="1"/>
                  <a:pt x="19" y="0"/>
                  <a:pt x="18" y="0"/>
                </a:cubicBezTo>
                <a:cubicBezTo>
                  <a:pt x="17" y="0"/>
                  <a:pt x="16" y="1"/>
                  <a:pt x="16" y="3"/>
                </a:cubicBezTo>
                <a:cubicBezTo>
                  <a:pt x="16" y="152"/>
                  <a:pt x="16" y="152"/>
                  <a:pt x="16" y="152"/>
                </a:cubicBezTo>
                <a:cubicBezTo>
                  <a:pt x="7" y="154"/>
                  <a:pt x="0" y="161"/>
                  <a:pt x="0" y="170"/>
                </a:cubicBezTo>
                <a:cubicBezTo>
                  <a:pt x="0" y="180"/>
                  <a:pt x="8" y="188"/>
                  <a:pt x="18" y="188"/>
                </a:cubicBezTo>
                <a:cubicBezTo>
                  <a:pt x="28" y="188"/>
                  <a:pt x="36" y="180"/>
                  <a:pt x="36" y="170"/>
                </a:cubicBezTo>
                <a:cubicBezTo>
                  <a:pt x="36" y="161"/>
                  <a:pt x="29" y="154"/>
                  <a:pt x="20" y="152"/>
                </a:cubicBezTo>
                <a:close/>
              </a:path>
            </a:pathLst>
          </a:custGeom>
          <a:solidFill>
            <a:srgbClr val="797979"/>
          </a:solidFill>
          <a:ln w="9525">
            <a:noFill/>
            <a:round/>
          </a:ln>
        </p:spPr>
        <p:txBody>
          <a:bodyPr vert="horz" wrap="square" lIns="91440" tIns="45720" rIns="91440" bIns="45720" numCol="1" anchor="t" anchorCtr="0" compatLnSpc="1"/>
          <a:lstStyle/>
          <a:p>
            <a:endParaRPr lang="zh-CN" altLang="en-US"/>
          </a:p>
        </p:txBody>
      </p:sp>
      <p:sp>
        <p:nvSpPr>
          <p:cNvPr id="96" name="Freeform 54"/>
          <p:cNvSpPr/>
          <p:nvPr/>
        </p:nvSpPr>
        <p:spPr bwMode="auto">
          <a:xfrm>
            <a:off x="6241202" y="2752504"/>
            <a:ext cx="144642" cy="924083"/>
          </a:xfrm>
          <a:custGeom>
            <a:avLst/>
            <a:gdLst/>
            <a:ahLst/>
            <a:cxnLst>
              <a:cxn ang="0">
                <a:pos x="20" y="152"/>
              </a:cxn>
              <a:cxn ang="0">
                <a:pos x="20" y="3"/>
              </a:cxn>
              <a:cxn ang="0">
                <a:pos x="18" y="0"/>
              </a:cxn>
              <a:cxn ang="0">
                <a:pos x="16" y="3"/>
              </a:cxn>
              <a:cxn ang="0">
                <a:pos x="16" y="152"/>
              </a:cxn>
              <a:cxn ang="0">
                <a:pos x="0" y="170"/>
              </a:cxn>
              <a:cxn ang="0">
                <a:pos x="18" y="188"/>
              </a:cxn>
              <a:cxn ang="0">
                <a:pos x="36" y="170"/>
              </a:cxn>
              <a:cxn ang="0">
                <a:pos x="20" y="152"/>
              </a:cxn>
            </a:cxnLst>
            <a:rect l="0" t="0" r="r" b="b"/>
            <a:pathLst>
              <a:path w="36" h="188">
                <a:moveTo>
                  <a:pt x="20" y="152"/>
                </a:moveTo>
                <a:cubicBezTo>
                  <a:pt x="20" y="3"/>
                  <a:pt x="20" y="3"/>
                  <a:pt x="20" y="3"/>
                </a:cubicBezTo>
                <a:cubicBezTo>
                  <a:pt x="20" y="1"/>
                  <a:pt x="19" y="0"/>
                  <a:pt x="18" y="0"/>
                </a:cubicBezTo>
                <a:cubicBezTo>
                  <a:pt x="17" y="0"/>
                  <a:pt x="16" y="1"/>
                  <a:pt x="16" y="3"/>
                </a:cubicBezTo>
                <a:cubicBezTo>
                  <a:pt x="16" y="152"/>
                  <a:pt x="16" y="152"/>
                  <a:pt x="16" y="152"/>
                </a:cubicBezTo>
                <a:cubicBezTo>
                  <a:pt x="7" y="154"/>
                  <a:pt x="0" y="161"/>
                  <a:pt x="0" y="170"/>
                </a:cubicBezTo>
                <a:cubicBezTo>
                  <a:pt x="0" y="180"/>
                  <a:pt x="8" y="188"/>
                  <a:pt x="18" y="188"/>
                </a:cubicBezTo>
                <a:cubicBezTo>
                  <a:pt x="28" y="188"/>
                  <a:pt x="36" y="180"/>
                  <a:pt x="36" y="170"/>
                </a:cubicBezTo>
                <a:cubicBezTo>
                  <a:pt x="36" y="161"/>
                  <a:pt x="29" y="154"/>
                  <a:pt x="20" y="152"/>
                </a:cubicBezTo>
                <a:close/>
              </a:path>
            </a:pathLst>
          </a:custGeom>
          <a:solidFill>
            <a:srgbClr val="797979"/>
          </a:solidFill>
          <a:ln w="9525">
            <a:noFill/>
            <a:round/>
          </a:ln>
        </p:spPr>
        <p:txBody>
          <a:bodyPr vert="horz" wrap="square" lIns="91440" tIns="45720" rIns="91440" bIns="45720" numCol="1" anchor="t" anchorCtr="0" compatLnSpc="1"/>
          <a:lstStyle/>
          <a:p>
            <a:endParaRPr lang="zh-CN" altLang="en-US"/>
          </a:p>
        </p:txBody>
      </p:sp>
      <p:sp>
        <p:nvSpPr>
          <p:cNvPr id="26" name="TextBox 19"/>
          <p:cNvSpPr txBox="1">
            <a:spLocks noChangeArrowheads="1"/>
          </p:cNvSpPr>
          <p:nvPr/>
        </p:nvSpPr>
        <p:spPr bwMode="auto">
          <a:xfrm>
            <a:off x="1445446" y="3897368"/>
            <a:ext cx="2852204" cy="6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Ngô</a:t>
            </a: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 </a:t>
            </a: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Thị</a:t>
            </a: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 </a:t>
            </a: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Thanh</a:t>
            </a: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 </a:t>
            </a: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Tuyền</a:t>
            </a:r>
            <a:endPar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a:p>
            <a:pPr algn="ct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2001216292</a:t>
            </a:r>
            <a:endParaRPr lang="zh-CN" altLang="en-US"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7" name="TextBox 19"/>
          <p:cNvSpPr txBox="1">
            <a:spLocks noChangeArrowheads="1"/>
          </p:cNvSpPr>
          <p:nvPr/>
        </p:nvSpPr>
        <p:spPr bwMode="auto">
          <a:xfrm>
            <a:off x="4964950" y="3876249"/>
            <a:ext cx="2841787" cy="6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1700" dirty="0">
                <a:solidFill>
                  <a:schemeClr val="bg1"/>
                </a:solidFill>
                <a:latin typeface="Times New Roman" panose="02020603050405020304" pitchFamily="18" charset="0"/>
                <a:cs typeface="Times New Roman" panose="02020603050405020304" pitchFamily="18" charset="0"/>
              </a:rPr>
              <a:t> Nguyễn Hữu Sang           2001216103</a:t>
            </a:r>
            <a:endParaRPr lang="zh-CN" altLang="en-US"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9" name="TextBox 19"/>
          <p:cNvSpPr txBox="1">
            <a:spLocks noChangeArrowheads="1"/>
          </p:cNvSpPr>
          <p:nvPr/>
        </p:nvSpPr>
        <p:spPr bwMode="auto">
          <a:xfrm>
            <a:off x="118475" y="711776"/>
            <a:ext cx="1939622" cy="6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1700" dirty="0">
                <a:solidFill>
                  <a:schemeClr val="bg1"/>
                </a:solidFill>
                <a:latin typeface="Times New Roman" panose="02020603050405020304" pitchFamily="18" charset="0"/>
                <a:cs typeface="Times New Roman" panose="02020603050405020304" pitchFamily="18" charset="0"/>
              </a:rPr>
              <a:t>Trần Quốc Kha               2001211738</a:t>
            </a:r>
            <a:endParaRPr lang="zh-CN" altLang="en-US"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30" name="TextBox 19"/>
          <p:cNvSpPr txBox="1">
            <a:spLocks noChangeArrowheads="1"/>
          </p:cNvSpPr>
          <p:nvPr/>
        </p:nvSpPr>
        <p:spPr bwMode="auto">
          <a:xfrm>
            <a:off x="3228213" y="684305"/>
            <a:ext cx="2543778" cy="6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1700" dirty="0">
                <a:solidFill>
                  <a:schemeClr val="bg1"/>
                </a:solidFill>
                <a:latin typeface="Times New Roman" panose="02020603050405020304" pitchFamily="18" charset="0"/>
                <a:cs typeface="Times New Roman" panose="02020603050405020304" pitchFamily="18" charset="0"/>
              </a:rPr>
              <a:t>Nguyễn Hoàng Phát   2001216021</a:t>
            </a:r>
            <a:endParaRPr lang="zh-CN" altLang="en-US"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31" name="TextBox 19"/>
          <p:cNvSpPr txBox="1">
            <a:spLocks noChangeArrowheads="1"/>
          </p:cNvSpPr>
          <p:nvPr/>
        </p:nvSpPr>
        <p:spPr bwMode="auto">
          <a:xfrm>
            <a:off x="6579954" y="727613"/>
            <a:ext cx="2721377" cy="6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Nguyễn</a:t>
            </a: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 </a:t>
            </a: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Như</a:t>
            </a:r>
            <a:r>
              <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 </a:t>
            </a:r>
            <a:r>
              <a:rPr lang="en-US" altLang="zh-CN" sz="1700" dirty="0" err="1">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rPr>
              <a:t>Quỳnh</a:t>
            </a:r>
            <a:endParaRPr lang="en-US" altLang="zh-CN"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a:p>
            <a:pPr algn="ctr"/>
            <a:r>
              <a:rPr lang="vi-VN" sz="1700" dirty="0">
                <a:solidFill>
                  <a:schemeClr val="bg1"/>
                </a:solidFill>
                <a:latin typeface="Times New Roman" panose="02020603050405020304" pitchFamily="18" charset="0"/>
                <a:cs typeface="Times New Roman" panose="02020603050405020304" pitchFamily="18" charset="0"/>
              </a:rPr>
              <a:t>2001216097</a:t>
            </a:r>
            <a:endParaRPr lang="zh-CN" altLang="en-US" sz="1700" dirty="0">
              <a:solidFill>
                <a:schemeClr val="bg1"/>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1000"/>
                                        <p:tgtEl>
                                          <p:spTgt spid="84"/>
                                        </p:tgtEl>
                                      </p:cBhvr>
                                    </p:animEffect>
                                    <p:anim calcmode="lin" valueType="num">
                                      <p:cBhvr>
                                        <p:cTn id="18" dur="1000" fill="hold"/>
                                        <p:tgtEl>
                                          <p:spTgt spid="84"/>
                                        </p:tgtEl>
                                        <p:attrNameLst>
                                          <p:attrName>ppt_x</p:attrName>
                                        </p:attrNameLst>
                                      </p:cBhvr>
                                      <p:tavLst>
                                        <p:tav tm="0">
                                          <p:val>
                                            <p:strVal val="#ppt_x"/>
                                          </p:val>
                                        </p:tav>
                                        <p:tav tm="100000">
                                          <p:val>
                                            <p:strVal val="#ppt_x"/>
                                          </p:val>
                                        </p:tav>
                                      </p:tavLst>
                                    </p:anim>
                                    <p:anim calcmode="lin" valueType="num">
                                      <p:cBhvr>
                                        <p:cTn id="19" dur="1000" fill="hold"/>
                                        <p:tgtEl>
                                          <p:spTgt spid="8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anim calcmode="lin" valueType="num">
                                      <p:cBhvr>
                                        <p:cTn id="23" dur="1000" fill="hold"/>
                                        <p:tgtEl>
                                          <p:spTgt spid="85"/>
                                        </p:tgtEl>
                                        <p:attrNameLst>
                                          <p:attrName>ppt_x</p:attrName>
                                        </p:attrNameLst>
                                      </p:cBhvr>
                                      <p:tavLst>
                                        <p:tav tm="0">
                                          <p:val>
                                            <p:strVal val="#ppt_x"/>
                                          </p:val>
                                        </p:tav>
                                        <p:tav tm="100000">
                                          <p:val>
                                            <p:strVal val="#ppt_x"/>
                                          </p:val>
                                        </p:tav>
                                      </p:tavLst>
                                    </p:anim>
                                    <p:anim calcmode="lin" valueType="num">
                                      <p:cBhvr>
                                        <p:cTn id="24" dur="1000" fill="hold"/>
                                        <p:tgtEl>
                                          <p:spTgt spid="8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1000"/>
                                        <p:tgtEl>
                                          <p:spTgt spid="96"/>
                                        </p:tgtEl>
                                      </p:cBhvr>
                                    </p:animEffect>
                                    <p:anim calcmode="lin" valueType="num">
                                      <p:cBhvr>
                                        <p:cTn id="48" dur="1000" fill="hold"/>
                                        <p:tgtEl>
                                          <p:spTgt spid="96"/>
                                        </p:tgtEl>
                                        <p:attrNameLst>
                                          <p:attrName>ppt_x</p:attrName>
                                        </p:attrNameLst>
                                      </p:cBhvr>
                                      <p:tavLst>
                                        <p:tav tm="0">
                                          <p:val>
                                            <p:strVal val="#ppt_x"/>
                                          </p:val>
                                        </p:tav>
                                        <p:tav tm="100000">
                                          <p:val>
                                            <p:strVal val="#ppt_x"/>
                                          </p:val>
                                        </p:tav>
                                      </p:tavLst>
                                    </p:anim>
                                    <p:anim calcmode="lin" valueType="num">
                                      <p:cBhvr>
                                        <p:cTn id="4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1" grpId="0" animBg="1"/>
      <p:bldP spid="92" grpId="0" animBg="1"/>
      <p:bldP spid="93" grpId="0" animBg="1"/>
      <p:bldP spid="95" grpId="0" animBg="1"/>
      <p:bldP spid="96" grpId="0" animBg="1"/>
      <p:bldP spid="26" grpId="0"/>
      <p:bldP spid="27"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262923" y="827270"/>
            <a:ext cx="8484766" cy="36768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141325" y="500813"/>
            <a:ext cx="8691228" cy="37415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5" name="Picture 4"/>
          <p:cNvPicPr>
            <a:picLocks noChangeAspect="1"/>
          </p:cNvPicPr>
          <p:nvPr/>
        </p:nvPicPr>
        <p:blipFill>
          <a:blip r:embed="rId2"/>
          <a:stretch>
            <a:fillRect/>
          </a:stretch>
        </p:blipFill>
        <p:spPr>
          <a:xfrm>
            <a:off x="226386" y="627239"/>
            <a:ext cx="8521303" cy="36555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408994" y="619959"/>
            <a:ext cx="8326012" cy="39248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226386" y="754913"/>
            <a:ext cx="8521303" cy="36041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lvl="0"/>
            <a:r>
              <a:rPr lang="vi-VN" dirty="0"/>
              <a:t>Mô hình DFD </a:t>
            </a:r>
            <a:r>
              <a:rPr lang="en-US" dirty="0"/>
              <a:t>m</a:t>
            </a:r>
            <a:r>
              <a:rPr lang="vi-VN" dirty="0"/>
              <a:t>ức 3</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4" name="Picture 3"/>
          <p:cNvPicPr>
            <a:picLocks noChangeAspect="1"/>
          </p:cNvPicPr>
          <p:nvPr/>
        </p:nvPicPr>
        <p:blipFill>
          <a:blip r:embed="rId2"/>
          <a:stretch>
            <a:fillRect/>
          </a:stretch>
        </p:blipFill>
        <p:spPr>
          <a:xfrm>
            <a:off x="223142" y="613416"/>
            <a:ext cx="8697715" cy="37010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Mô hình ERD </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 name="Picture 1"/>
          <p:cNvPicPr>
            <a:picLocks noChangeAspect="1"/>
          </p:cNvPicPr>
          <p:nvPr/>
        </p:nvPicPr>
        <p:blipFill>
          <a:blip r:embed="rId2"/>
          <a:stretch>
            <a:fillRect/>
          </a:stretch>
        </p:blipFill>
        <p:spPr>
          <a:xfrm>
            <a:off x="527475" y="704856"/>
            <a:ext cx="7662929" cy="364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vi-VN" dirty="0"/>
              <a:t>Lược đồ use-case</a:t>
            </a:r>
            <a:endParaRPr lang="en-US" alt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9" name="Picture 9"/>
          <p:cNvPicPr/>
          <p:nvPr/>
        </p:nvPicPr>
        <p:blipFill>
          <a:blip r:embed="rId2"/>
          <a:stretch>
            <a:fillRect/>
          </a:stretch>
        </p:blipFill>
        <p:spPr>
          <a:xfrm>
            <a:off x="1675765" y="551180"/>
            <a:ext cx="5409565" cy="420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969334" y="729384"/>
            <a:ext cx="6882314" cy="34876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188721" y="933091"/>
            <a:ext cx="6326814" cy="3411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12000" y="4538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Giới thiệu doanh nghiệp </a:t>
            </a:r>
            <a:endParaRPr sz="3000"/>
          </a:p>
        </p:txBody>
      </p:sp>
      <p:sp>
        <p:nvSpPr>
          <p:cNvPr id="63" name="Google Shape;63;p12"/>
          <p:cNvSpPr/>
          <p:nvPr/>
        </p:nvSpPr>
        <p:spPr>
          <a:xfrm>
            <a:off x="1910449" y="253833"/>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2"/>
          <p:cNvSpPr txBox="1"/>
          <p:nvPr/>
        </p:nvSpPr>
        <p:spPr>
          <a:xfrm>
            <a:off x="5238957" y="1261654"/>
            <a:ext cx="3579600" cy="2442362"/>
          </a:xfrm>
          <a:prstGeom prst="rect">
            <a:avLst/>
          </a:prstGeom>
          <a:noFill/>
          <a:ln>
            <a:noFill/>
          </a:ln>
        </p:spPr>
        <p:txBody>
          <a:bodyPr spcFirstLastPara="1" wrap="square" lIns="91425" tIns="91425" rIns="91425" bIns="91425" anchor="t" anchorCtr="0">
            <a:noAutofit/>
          </a:bodyPr>
          <a:lstStyle/>
          <a:p>
            <a:pPr lvl="0">
              <a:spcBef>
                <a:spcPts val="600"/>
              </a:spcBef>
            </a:pPr>
            <a:r>
              <a:rPr lang="vi-VN">
                <a:solidFill>
                  <a:schemeClr val="bg1"/>
                </a:solidFill>
              </a:rPr>
              <a:t>Cafe Trung Nguyên, một thương hiệu cà phê hàng đầu tại Việt Nam và trên thị trường quốc tế.</a:t>
            </a:r>
            <a:endParaRPr lang="vi-VN">
              <a:solidFill>
                <a:schemeClr val="bg1"/>
              </a:solidFill>
            </a:endParaRPr>
          </a:p>
          <a:p>
            <a:pPr lvl="0">
              <a:spcBef>
                <a:spcPts val="600"/>
              </a:spcBef>
            </a:pPr>
            <a:endParaRPr lang="vi-VN">
              <a:solidFill>
                <a:schemeClr val="bg1"/>
              </a:solidFill>
            </a:endParaRPr>
          </a:p>
          <a:p>
            <a:pPr marL="285750" indent="-285750">
              <a:buClr>
                <a:schemeClr val="bg1"/>
              </a:buClr>
              <a:buFont typeface="Wingdings" panose="05000000000000000000" pitchFamily="2" charset="2"/>
              <a:buChar char="q"/>
            </a:pPr>
            <a:r>
              <a:rPr lang="vi-VN">
                <a:solidFill>
                  <a:schemeClr val="bg1"/>
                </a:solidFill>
              </a:rPr>
              <a:t>Hơn 700 cửa hàng cà phê trên toàn quốc.</a:t>
            </a:r>
            <a:endParaRPr lang="vi-VN">
              <a:solidFill>
                <a:schemeClr val="bg1"/>
              </a:solidFill>
            </a:endParaRPr>
          </a:p>
          <a:p>
            <a:pPr marL="285750" indent="-285750">
              <a:buClr>
                <a:schemeClr val="bg1"/>
              </a:buClr>
              <a:buFont typeface="Wingdings" panose="05000000000000000000" pitchFamily="2" charset="2"/>
              <a:buChar char="q"/>
            </a:pPr>
            <a:r>
              <a:rPr lang="vi-VN">
                <a:solidFill>
                  <a:schemeClr val="bg1"/>
                </a:solidFill>
              </a:rPr>
              <a:t>Hơn 1.000 hợp đồng nhượng quyền đã được ký kết thành công.</a:t>
            </a:r>
            <a:endParaRPr lang="vi-VN">
              <a:solidFill>
                <a:schemeClr val="bg1"/>
              </a:solidFill>
            </a:endParaRPr>
          </a:p>
          <a:p>
            <a:pPr marL="285750" indent="-285750">
              <a:buClr>
                <a:schemeClr val="bg1"/>
              </a:buClr>
              <a:buFont typeface="Wingdings" panose="05000000000000000000" pitchFamily="2" charset="2"/>
              <a:buChar char="q"/>
            </a:pPr>
            <a:r>
              <a:rPr lang="vi-VN">
                <a:solidFill>
                  <a:schemeClr val="bg1"/>
                </a:solidFill>
              </a:rPr>
              <a:t>Hơn 60 cửa hàng tại thành phố Hồ Chí Minh.</a:t>
            </a:r>
            <a:endParaRPr lang="vi-VN">
              <a:solidFill>
                <a:schemeClr val="bg1"/>
              </a:solidFill>
            </a:endParaRPr>
          </a:p>
          <a:p>
            <a:pPr marL="285750" indent="-285750">
              <a:buClr>
                <a:schemeClr val="bg1"/>
              </a:buClr>
              <a:buFont typeface="Wingdings" panose="05000000000000000000" pitchFamily="2" charset="2"/>
              <a:buChar char="q"/>
            </a:pPr>
            <a:r>
              <a:rPr lang="vi-VN">
                <a:solidFill>
                  <a:schemeClr val="bg1"/>
                </a:solidFill>
              </a:rPr>
              <a:t>Hơn 100 cơ sở nhượng quyền đã được thiết lập.</a:t>
            </a:r>
            <a:endParaRPr lang="vi-VN">
              <a:solidFill>
                <a:schemeClr val="bg1"/>
              </a:solidFill>
            </a:endParaRPr>
          </a:p>
          <a:p>
            <a:pPr lvl="0">
              <a:spcBef>
                <a:spcPts val="600"/>
              </a:spcBef>
            </a:pPr>
            <a:endParaRPr sz="1200">
              <a:solidFill>
                <a:srgbClr val="FFFFFF"/>
              </a:solidFill>
              <a:latin typeface="Sniglet" panose="04070505030100020000"/>
              <a:ea typeface="Sniglet" panose="04070505030100020000"/>
              <a:cs typeface="Sniglet" panose="04070505030100020000"/>
              <a:sym typeface="Sniglet" panose="04070505030100020000"/>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1" name="Picture 2" descr="Vua cà phê” Đặng Lê Nguyên Vũ: Ai cũng có thể thành cô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2197" y="1352833"/>
            <a:ext cx="4448353" cy="25800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2"/>
          <a:stretch>
            <a:fillRect/>
          </a:stretch>
        </p:blipFill>
        <p:spPr>
          <a:xfrm>
            <a:off x="8366759" y="4345056"/>
            <a:ext cx="550855" cy="549272"/>
          </a:xfrm>
          <a:prstGeom prst="rect">
            <a:avLst/>
          </a:prstGeom>
        </p:spPr>
      </p:pic>
      <p:pic>
        <p:nvPicPr>
          <p:cNvPr id="13" name="Picture 12"/>
          <p:cNvPicPr>
            <a:picLocks noChangeAspect="1"/>
          </p:cNvPicPr>
          <p:nvPr/>
        </p:nvPicPr>
        <p:blipFill>
          <a:blip r:embed="rId3"/>
          <a:stretch>
            <a:fillRect/>
          </a:stretch>
        </p:blipFill>
        <p:spPr>
          <a:xfrm>
            <a:off x="1018582" y="1153930"/>
            <a:ext cx="3395581" cy="339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4578025"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62558"/>
            <a:ext cx="6879496" cy="40847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6766489"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QUẢN LÍ NGUYÊN LIỆU</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69" y="697452"/>
            <a:ext cx="6922961" cy="40924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69" y="691692"/>
            <a:ext cx="6954702" cy="4103999"/>
          </a:xfrm>
          <a:prstGeom prst="rect">
            <a:avLst/>
          </a:prstGeom>
        </p:spPr>
      </p:pic>
      <p:pic>
        <p:nvPicPr>
          <p:cNvPr id="14" name="Picture 13"/>
          <p:cNvPicPr/>
          <p:nvPr/>
        </p:nvPicPr>
        <p:blipFill>
          <a:blip r:embed="rId4"/>
          <a:stretch>
            <a:fillRect/>
          </a:stretch>
        </p:blipFill>
        <p:spPr>
          <a:xfrm>
            <a:off x="836169" y="697452"/>
            <a:ext cx="6954702" cy="40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6766489"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GIAO DIỆN QUẢN LÍ </a:t>
            </a:r>
            <a:r>
              <a:rPr lang="en-US" dirty="0"/>
              <a:t>KHO</a:t>
            </a:r>
            <a:endParaRPr lang="vi-VN"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10" name="Picture 9"/>
          <p:cNvPicPr>
            <a:picLocks noChangeAspect="1"/>
          </p:cNvPicPr>
          <p:nvPr/>
        </p:nvPicPr>
        <p:blipFill>
          <a:blip r:embed="rId2"/>
          <a:stretch>
            <a:fillRect/>
          </a:stretch>
        </p:blipFill>
        <p:spPr>
          <a:xfrm>
            <a:off x="226386" y="613416"/>
            <a:ext cx="8205206" cy="43321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6473881"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a:t>
            </a:r>
            <a:r>
              <a:rPr lang="en-US"/>
              <a:t>QU</a:t>
            </a:r>
            <a:r>
              <a:rPr lang="vi-VN"/>
              <a:t>ẢN LÍ SẢN PHẨM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 name="Picture 1"/>
          <p:cNvPicPr>
            <a:picLocks noChangeAspect="1"/>
          </p:cNvPicPr>
          <p:nvPr/>
        </p:nvPicPr>
        <p:blipFill>
          <a:blip r:embed="rId2"/>
          <a:stretch>
            <a:fillRect/>
          </a:stretch>
        </p:blipFill>
        <p:spPr>
          <a:xfrm>
            <a:off x="1210014" y="617861"/>
            <a:ext cx="6526061" cy="4276467"/>
          </a:xfrm>
          <a:prstGeom prst="rect">
            <a:avLst/>
          </a:prstGeom>
        </p:spPr>
      </p:pic>
      <p:pic>
        <p:nvPicPr>
          <p:cNvPr id="9" name="Picture 8"/>
          <p:cNvPicPr/>
          <p:nvPr/>
        </p:nvPicPr>
        <p:blipFill>
          <a:blip r:embed="rId3"/>
          <a:stretch>
            <a:fillRect/>
          </a:stretch>
        </p:blipFill>
        <p:spPr>
          <a:xfrm>
            <a:off x="1210014" y="617861"/>
            <a:ext cx="6458754" cy="42764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6784777"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QUẢN LÍ </a:t>
            </a:r>
            <a:r>
              <a:rPr lang="en-US"/>
              <a:t>H</a:t>
            </a:r>
            <a:r>
              <a:rPr lang="vi-VN"/>
              <a:t>ỢP ĐỒNG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 name="Picture 1"/>
          <p:cNvPicPr>
            <a:picLocks noChangeAspect="1"/>
          </p:cNvPicPr>
          <p:nvPr/>
        </p:nvPicPr>
        <p:blipFill>
          <a:blip r:embed="rId2"/>
          <a:stretch>
            <a:fillRect/>
          </a:stretch>
        </p:blipFill>
        <p:spPr>
          <a:xfrm>
            <a:off x="1292352" y="534751"/>
            <a:ext cx="6406896" cy="43595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7004233"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QUẢN LÍ NHẬP NGUYÊN LIỆU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2" name="Picture 1"/>
          <p:cNvPicPr>
            <a:picLocks noChangeAspect="1"/>
          </p:cNvPicPr>
          <p:nvPr/>
        </p:nvPicPr>
        <p:blipFill>
          <a:blip r:embed="rId2"/>
          <a:stretch>
            <a:fillRect/>
          </a:stretch>
        </p:blipFill>
        <p:spPr>
          <a:xfrm>
            <a:off x="1062383" y="708077"/>
            <a:ext cx="6990119" cy="41248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7004233"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QUẢN LÍ XUẤT SẢN PHẨM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1041020" y="646176"/>
            <a:ext cx="7072594" cy="41867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396311" y="0"/>
            <a:ext cx="7004233"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QUẢN LÍ XUẤT SẢN PHẨM  </a:t>
            </a:r>
            <a:endParaRPr lang="vi-VN"/>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9;p47"/>
          <p:cNvSpPr/>
          <p:nvPr/>
        </p:nvSpPr>
        <p:spPr>
          <a:xfrm>
            <a:off x="262923" y="112603"/>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Picture 11"/>
          <p:cNvPicPr>
            <a:picLocks noChangeAspect="1"/>
          </p:cNvPicPr>
          <p:nvPr/>
        </p:nvPicPr>
        <p:blipFill>
          <a:blip r:embed="rId1"/>
          <a:stretch>
            <a:fillRect/>
          </a:stretch>
        </p:blipFill>
        <p:spPr>
          <a:xfrm>
            <a:off x="8366759" y="4345056"/>
            <a:ext cx="550855" cy="549272"/>
          </a:xfrm>
          <a:prstGeom prst="rect">
            <a:avLst/>
          </a:prstGeom>
        </p:spPr>
      </p:pic>
      <p:pic>
        <p:nvPicPr>
          <p:cNvPr id="3" name="Picture 2"/>
          <p:cNvPicPr>
            <a:picLocks noChangeAspect="1"/>
          </p:cNvPicPr>
          <p:nvPr/>
        </p:nvPicPr>
        <p:blipFill>
          <a:blip r:embed="rId2"/>
          <a:stretch>
            <a:fillRect/>
          </a:stretch>
        </p:blipFill>
        <p:spPr>
          <a:xfrm>
            <a:off x="1035703" y="646176"/>
            <a:ext cx="7072594" cy="41867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30"/>
          <p:cNvSpPr txBox="1">
            <a:spLocks noGrp="1"/>
          </p:cNvSpPr>
          <p:nvPr>
            <p:ph type="body" idx="4294967295"/>
          </p:nvPr>
        </p:nvSpPr>
        <p:spPr>
          <a:xfrm>
            <a:off x="3979545" y="373380"/>
            <a:ext cx="4536440" cy="95123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4000"/>
              <a:t>CÔNG NGHỆ MỚI AI</a:t>
            </a:r>
            <a:endParaRPr sz="4000"/>
          </a:p>
        </p:txBody>
      </p:sp>
      <p:sp>
        <p:nvSpPr>
          <p:cNvPr id="284" name="Google Shape;284;p3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85" name="Google Shape;285;p30"/>
          <p:cNvGrpSpPr/>
          <p:nvPr/>
        </p:nvGrpSpPr>
        <p:grpSpPr>
          <a:xfrm>
            <a:off x="1231900" y="373572"/>
            <a:ext cx="2119546" cy="4396359"/>
            <a:chOff x="2547150" y="238125"/>
            <a:chExt cx="2525675" cy="5238750"/>
          </a:xfrm>
        </p:grpSpPr>
        <p:sp>
          <p:nvSpPr>
            <p:cNvPr id="286" name="Google Shape;286;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1335025" y="790759"/>
            <a:ext cx="1950719" cy="3561983"/>
          </a:xfrm>
          <a:prstGeom prst="rect">
            <a:avLst/>
          </a:prstGeom>
        </p:spPr>
      </p:pic>
      <p:pic>
        <p:nvPicPr>
          <p:cNvPr id="11" name="Picture 10"/>
          <p:cNvPicPr>
            <a:picLocks noChangeAspect="1"/>
          </p:cNvPicPr>
          <p:nvPr/>
        </p:nvPicPr>
        <p:blipFill>
          <a:blip r:embed="rId2"/>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30"/>
          <p:cNvSpPr txBox="1">
            <a:spLocks noGrp="1"/>
          </p:cNvSpPr>
          <p:nvPr>
            <p:ph type="body" idx="4294967295"/>
          </p:nvPr>
        </p:nvSpPr>
        <p:spPr>
          <a:xfrm>
            <a:off x="1880870" y="193040"/>
            <a:ext cx="4486275" cy="80772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4000"/>
              <a:t>CÔNG NGHỆ MỚI AI</a:t>
            </a:r>
            <a:endParaRPr sz="4000"/>
          </a:p>
        </p:txBody>
      </p:sp>
      <p:sp>
        <p:nvSpPr>
          <p:cNvPr id="284" name="Google Shape;284;p3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1" name="Picture 10"/>
          <p:cNvPicPr>
            <a:picLocks noChangeAspect="1"/>
          </p:cNvPicPr>
          <p:nvPr/>
        </p:nvPicPr>
        <p:blipFill>
          <a:blip r:embed="rId1"/>
          <a:stretch>
            <a:fillRect/>
          </a:stretch>
        </p:blipFill>
        <p:spPr>
          <a:xfrm>
            <a:off x="8366759" y="4345056"/>
            <a:ext cx="550855" cy="549272"/>
          </a:xfrm>
          <a:prstGeom prst="rect">
            <a:avLst/>
          </a:prstGeom>
        </p:spPr>
      </p:pic>
      <p:sp>
        <p:nvSpPr>
          <p:cNvPr id="5" name="Text Box 4"/>
          <p:cNvSpPr txBox="1"/>
          <p:nvPr/>
        </p:nvSpPr>
        <p:spPr>
          <a:xfrm>
            <a:off x="675640" y="965835"/>
            <a:ext cx="7221220" cy="306705"/>
          </a:xfrm>
          <a:prstGeom prst="rect">
            <a:avLst/>
          </a:prstGeom>
          <a:noFill/>
        </p:spPr>
        <p:txBody>
          <a:bodyPr wrap="square" rtlCol="0">
            <a:spAutoFit/>
          </a:bodyPr>
          <a:lstStyle/>
          <a:p>
            <a:endParaRPr lang="en-US"/>
          </a:p>
        </p:txBody>
      </p:sp>
      <p:sp>
        <p:nvSpPr>
          <p:cNvPr id="6" name="Text Box 5"/>
          <p:cNvSpPr txBox="1"/>
          <p:nvPr/>
        </p:nvSpPr>
        <p:spPr>
          <a:xfrm>
            <a:off x="675640" y="965835"/>
            <a:ext cx="7350760" cy="1322070"/>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1. Công nghệ AI (Trí tuệ nhân tạo) là một lĩnh vực trong khoa học máy tính và ngành công nghệ thông tin nghiên cứu và phát triển các hệ thống và ứng dụng có khả năng thực hiện các nhiệm vụ mà trước đây chỉ có con người mới có thể thực hiện. Mục tiêu của công nghệ AI là xây dựng các hệ thống thông minh có khả năng học hỏi, lý giải, suy luận và ra quyết định dựa trên dữ liệu.</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7" name="Text Box 6"/>
          <p:cNvSpPr txBox="1"/>
          <p:nvPr/>
        </p:nvSpPr>
        <p:spPr>
          <a:xfrm>
            <a:off x="675640" y="2531745"/>
            <a:ext cx="6387465" cy="82994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2. Công nghệ AI đang được áp dụng và phát triển trong nhiều lĩnh vực như tự động hóa công nghiệp, xe tự lái, chăm sóc sức khỏe, dịch vụ tài chính, marketing và nhiều lĩnh vực khác.</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675640" y="3973830"/>
            <a:ext cx="6849745" cy="58356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4. Công nghệ Trí tuệ nhân tạo (AI) đang trở thành một trong những công nghệ quan trọng và có tầm quan trọng ngày càng gia tăng hiện nay.</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675640" y="3483610"/>
            <a:ext cx="5796915" cy="33718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3. Công nghệ Trí tuệ nhân tạo (AI) có nhiều ưu điểm và nhược điểm.</a:t>
            </a:r>
            <a:endParaRPr lang="en-US" sz="16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idx="4294967295"/>
          </p:nvPr>
        </p:nvSpPr>
        <p:spPr>
          <a:xfrm>
            <a:off x="674370" y="125271"/>
            <a:ext cx="779526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400"/>
              <a:t>Lí do chọn doanh nghiệp</a:t>
            </a:r>
            <a:endParaRPr sz="3400"/>
          </a:p>
        </p:txBody>
      </p:sp>
      <p:sp>
        <p:nvSpPr>
          <p:cNvPr id="74" name="Google Shape;74;p13"/>
          <p:cNvSpPr/>
          <p:nvPr/>
        </p:nvSpPr>
        <p:spPr>
          <a:xfrm>
            <a:off x="3850759" y="701864"/>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8" name="Google Shape;672;p47"/>
          <p:cNvSpPr/>
          <p:nvPr/>
        </p:nvSpPr>
        <p:spPr>
          <a:xfrm>
            <a:off x="7115012" y="28355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extBox 1"/>
          <p:cNvSpPr txBox="1"/>
          <p:nvPr/>
        </p:nvSpPr>
        <p:spPr>
          <a:xfrm>
            <a:off x="529590" y="1202352"/>
            <a:ext cx="4095750" cy="4272773"/>
          </a:xfrm>
          <a:prstGeom prst="rect">
            <a:avLst/>
          </a:prstGeom>
          <a:noFill/>
        </p:spPr>
        <p:txBody>
          <a:bodyPr wrap="square" numCol="1" rtlCol="0">
            <a:spAutoFit/>
          </a:bodyPr>
          <a:lstStyle/>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Chất lượng cao</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Thương hiệu uy tín </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Kinh nghiệm sản xuất </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Tôn trọng môi trường</a:t>
            </a:r>
            <a:endParaRPr lang="vi-VN"/>
          </a:p>
          <a:p>
            <a:pPr>
              <a:lnSpc>
                <a:spcPct val="200000"/>
              </a:lnSpc>
            </a:pPr>
            <a:r>
              <a:rPr lang="vi-VN"/>
              <a:t> </a:t>
            </a:r>
            <a:endParaRPr lang="vi-VN"/>
          </a:p>
          <a:p>
            <a:pPr>
              <a:lnSpc>
                <a:spcPct val="200000"/>
              </a:lnSpc>
            </a:pPr>
            <a:endParaRPr lang="vi-VN"/>
          </a:p>
          <a:p>
            <a:pPr>
              <a:lnSpc>
                <a:spcPct val="200000"/>
              </a:lnSpc>
            </a:pPr>
            <a:endParaRPr lang="vi-VN"/>
          </a:p>
        </p:txBody>
      </p:sp>
      <p:sp>
        <p:nvSpPr>
          <p:cNvPr id="10" name="TextBox 9"/>
          <p:cNvSpPr txBox="1"/>
          <p:nvPr/>
        </p:nvSpPr>
        <p:spPr>
          <a:xfrm>
            <a:off x="4956810" y="1202352"/>
            <a:ext cx="4095750" cy="3908762"/>
          </a:xfrm>
          <a:prstGeom prst="rect">
            <a:avLst/>
          </a:prstGeom>
          <a:noFill/>
        </p:spPr>
        <p:txBody>
          <a:bodyPr wrap="square" numCol="1" rtlCol="0">
            <a:spAutoFit/>
          </a:bodyPr>
          <a:lstStyle/>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Khả năng cung cấp lớn</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Mạng lưới cửa </a:t>
            </a:r>
            <a:r>
              <a:rPr lang="en-US" sz="2400">
                <a:solidFill>
                  <a:schemeClr val="bg1"/>
                </a:solidFill>
                <a:latin typeface="+mj-lt"/>
              </a:rPr>
              <a:t>h</a:t>
            </a:r>
            <a:r>
              <a:rPr lang="vi-VN" sz="2400">
                <a:solidFill>
                  <a:schemeClr val="bg1"/>
                </a:solidFill>
                <a:latin typeface="+mj-lt"/>
              </a:rPr>
              <a:t>àng rộng rãi</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Chính sách ổn định</a:t>
            </a:r>
            <a:endParaRPr lang="vi-VN" sz="2400">
              <a:solidFill>
                <a:schemeClr val="bg1"/>
              </a:solidFill>
              <a:latin typeface="+mj-lt"/>
            </a:endParaRPr>
          </a:p>
          <a:p>
            <a:pPr marL="342900" indent="-342900">
              <a:lnSpc>
                <a:spcPct val="200000"/>
              </a:lnSpc>
              <a:buClr>
                <a:schemeClr val="bg1"/>
              </a:buClr>
              <a:buFont typeface="Wingdings" panose="05000000000000000000" pitchFamily="2" charset="2"/>
              <a:buChar char="Ø"/>
            </a:pPr>
            <a:r>
              <a:rPr lang="vi-VN" sz="2400">
                <a:solidFill>
                  <a:schemeClr val="bg1"/>
                </a:solidFill>
                <a:latin typeface="+mj-lt"/>
              </a:rPr>
              <a:t>Đa dạng về sản phẩm  </a:t>
            </a:r>
            <a:endParaRPr lang="vi-VN" sz="2400">
              <a:solidFill>
                <a:schemeClr val="bg1"/>
              </a:solidFill>
              <a:latin typeface="+mj-lt"/>
            </a:endParaRPr>
          </a:p>
          <a:p>
            <a:r>
              <a:rPr lang="vi-VN"/>
              <a:t> </a:t>
            </a:r>
            <a:endParaRPr lang="vi-VN"/>
          </a:p>
          <a:p>
            <a:r>
              <a:rPr lang="vi-VN"/>
              <a:t> </a:t>
            </a:r>
            <a:endParaRPr lang="vi-VN"/>
          </a:p>
          <a:p>
            <a:endParaRPr lang="vi-VN"/>
          </a:p>
          <a:p>
            <a:endParaRPr lang="vi-VN"/>
          </a:p>
        </p:txBody>
      </p:sp>
      <p:pic>
        <p:nvPicPr>
          <p:cNvPr id="9" name="Picture 8"/>
          <p:cNvPicPr>
            <a:picLocks noChangeAspect="1"/>
          </p:cNvPicPr>
          <p:nvPr/>
        </p:nvPicPr>
        <p:blipFill>
          <a:blip r:embed="rId1"/>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additive="base">
                                        <p:cTn id="2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1000"/>
                                        <p:tgtEl>
                                          <p:spTgt spid="10">
                                            <p:txEl>
                                              <p:pRg st="0" end="0"/>
                                            </p:txEl>
                                          </p:spTgt>
                                        </p:tgtEl>
                                      </p:cBhvr>
                                    </p:animEffect>
                                    <p:anim calcmode="lin" valueType="num">
                                      <p:cBhvr>
                                        <p:cTn id="3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1000"/>
                                        <p:tgtEl>
                                          <p:spTgt spid="10">
                                            <p:txEl>
                                              <p:pRg st="1" end="1"/>
                                            </p:txEl>
                                          </p:spTgt>
                                        </p:tgtEl>
                                      </p:cBhvr>
                                    </p:animEffect>
                                    <p:anim calcmode="lin" valueType="num">
                                      <p:cBhvr>
                                        <p:cTn id="4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2" end="2"/>
                                            </p:txEl>
                                          </p:spTgt>
                                        </p:tgtEl>
                                        <p:attrNameLst>
                                          <p:attrName>style.visibility</p:attrName>
                                        </p:attrNameLst>
                                      </p:cBhvr>
                                      <p:to>
                                        <p:strVal val="visible"/>
                                      </p:to>
                                    </p:set>
                                    <p:animEffect transition="in" filter="fade">
                                      <p:cBhvr>
                                        <p:cTn id="48" dur="1000"/>
                                        <p:tgtEl>
                                          <p:spTgt spid="10">
                                            <p:txEl>
                                              <p:pRg st="2" end="2"/>
                                            </p:txEl>
                                          </p:spTgt>
                                        </p:tgtEl>
                                      </p:cBhvr>
                                    </p:animEffect>
                                    <p:anim calcmode="lin" valueType="num">
                                      <p:cBhvr>
                                        <p:cTn id="4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animEffect transition="in" filter="fade">
                                      <p:cBhvr>
                                        <p:cTn id="55" dur="1000"/>
                                        <p:tgtEl>
                                          <p:spTgt spid="10">
                                            <p:txEl>
                                              <p:pRg st="3" end="3"/>
                                            </p:txEl>
                                          </p:spTgt>
                                        </p:tgtEl>
                                      </p:cBhvr>
                                    </p:animEffect>
                                    <p:anim calcmode="lin" valueType="num">
                                      <p:cBhvr>
                                        <p:cTn id="5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30"/>
          <p:cNvSpPr txBox="1">
            <a:spLocks noGrp="1"/>
          </p:cNvSpPr>
          <p:nvPr>
            <p:ph type="body" idx="4294967295"/>
          </p:nvPr>
        </p:nvSpPr>
        <p:spPr>
          <a:xfrm>
            <a:off x="1880870" y="193040"/>
            <a:ext cx="4486275" cy="80772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4000"/>
              <a:t>CÔNG NGHỆ MỚI AI</a:t>
            </a:r>
            <a:endParaRPr sz="4000"/>
          </a:p>
        </p:txBody>
      </p:sp>
      <p:sp>
        <p:nvSpPr>
          <p:cNvPr id="284" name="Google Shape;284;p3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1" name="Picture 10"/>
          <p:cNvPicPr>
            <a:picLocks noChangeAspect="1"/>
          </p:cNvPicPr>
          <p:nvPr/>
        </p:nvPicPr>
        <p:blipFill>
          <a:blip r:embed="rId1"/>
          <a:stretch>
            <a:fillRect/>
          </a:stretch>
        </p:blipFill>
        <p:spPr>
          <a:xfrm>
            <a:off x="8366759" y="4345056"/>
            <a:ext cx="550855" cy="549272"/>
          </a:xfrm>
          <a:prstGeom prst="rect">
            <a:avLst/>
          </a:prstGeom>
        </p:spPr>
      </p:pic>
      <p:sp>
        <p:nvSpPr>
          <p:cNvPr id="5" name="Text Box 4"/>
          <p:cNvSpPr txBox="1"/>
          <p:nvPr/>
        </p:nvSpPr>
        <p:spPr>
          <a:xfrm>
            <a:off x="675640" y="965835"/>
            <a:ext cx="7221220" cy="306705"/>
          </a:xfrm>
          <a:prstGeom prst="rect">
            <a:avLst/>
          </a:prstGeom>
          <a:noFill/>
        </p:spPr>
        <p:txBody>
          <a:bodyPr wrap="square" rtlCol="0">
            <a:spAutoFit/>
          </a:bodyPr>
          <a:lstStyle/>
          <a:p>
            <a:endParaRPr lang="en-US"/>
          </a:p>
        </p:txBody>
      </p:sp>
      <p:sp>
        <p:nvSpPr>
          <p:cNvPr id="6" name="Text Box 5"/>
          <p:cNvSpPr txBox="1"/>
          <p:nvPr/>
        </p:nvSpPr>
        <p:spPr>
          <a:xfrm>
            <a:off x="675640" y="965835"/>
            <a:ext cx="7350760" cy="107632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5. Tầm quan trọng của công nghệ AI đang gia tăng từng ngày và đóng vai trò quan trọng trong việc thúc đẩy sự phát triển kinh tế, cải thiện chất lượng cuộc sống và giải quyết các vấn đề Công nghệ Trí tuệ nhân tạo (AI) đang trở thành một trong những công nghệ quan trọng và có tầm quan trọng ngày càng gia tăng hiện nay.</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7" name="Text Box 6"/>
          <p:cNvSpPr txBox="1"/>
          <p:nvPr/>
        </p:nvSpPr>
        <p:spPr>
          <a:xfrm>
            <a:off x="699135" y="2221865"/>
            <a:ext cx="6387465" cy="58356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6. Công nghệ Trí tuệ nhân tạo (AI) có thể hỗ trợ trong nhiều khía cạnh của quá trình nhập môn công nghệ phần mềm.</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699135" y="3071495"/>
            <a:ext cx="6849745" cy="829945"/>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7. Công nghệ Trí tuệ nhân tạo (AI) có thể hỗ trợ đồ án về quản lý nguyên liệu, sản phẩm và hợp đồng xuất nhập khẩu của Công ty Cà phê Trung Nguyên trong nhiều cách khác nhau.</a:t>
            </a:r>
            <a:endParaRPr lang="en-US" sz="16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02" name="Google Shape;302;p35"/>
          <p:cNvSpPr txBox="1">
            <a:spLocks noGrp="1"/>
          </p:cNvSpPr>
          <p:nvPr>
            <p:ph type="ctrTitle" idx="4294967295"/>
          </p:nvPr>
        </p:nvSpPr>
        <p:spPr>
          <a:xfrm>
            <a:off x="656244" y="2273959"/>
            <a:ext cx="7697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a:t>CẢM ƠN CÔ VÀ CÁC BẠN ĐÃ LẮNG NGHE !!!</a:t>
            </a:r>
            <a:endParaRPr sz="3600"/>
          </a:p>
        </p:txBody>
      </p:sp>
      <p:sp>
        <p:nvSpPr>
          <p:cNvPr id="304" name="Google Shape;304;p35"/>
          <p:cNvSpPr/>
          <p:nvPr/>
        </p:nvSpPr>
        <p:spPr>
          <a:xfrm>
            <a:off x="4127625" y="1102328"/>
            <a:ext cx="888759" cy="818862"/>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 name="Picture 5"/>
          <p:cNvPicPr>
            <a:picLocks noChangeAspect="1"/>
          </p:cNvPicPr>
          <p:nvPr/>
        </p:nvPicPr>
        <p:blipFill>
          <a:blip r:embed="rId1"/>
          <a:stretch>
            <a:fillRect/>
          </a:stretch>
        </p:blipFill>
        <p:spPr>
          <a:xfrm>
            <a:off x="8366759" y="4345056"/>
            <a:ext cx="550855" cy="549272"/>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anim calcmode="lin" valueType="num">
                                      <p:cBhvr>
                                        <p:cTn id="8" dur="1000" fill="hold"/>
                                        <p:tgtEl>
                                          <p:spTgt spid="302"/>
                                        </p:tgtEl>
                                        <p:attrNameLst>
                                          <p:attrName>ppt_x</p:attrName>
                                        </p:attrNameLst>
                                      </p:cBhvr>
                                      <p:tavLst>
                                        <p:tav tm="0">
                                          <p:val>
                                            <p:strVal val="#ppt_x"/>
                                          </p:val>
                                        </p:tav>
                                        <p:tav tm="100000">
                                          <p:val>
                                            <p:strVal val="#ppt_x"/>
                                          </p:val>
                                        </p:tav>
                                      </p:tavLst>
                                    </p:anim>
                                    <p:anim calcmode="lin" valueType="num">
                                      <p:cBhvr>
                                        <p:cTn id="9" dur="1000" fill="hold"/>
                                        <p:tgtEl>
                                          <p:spTgt spid="3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685800" y="27778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400">
                <a:latin typeface="Time s New Roman"/>
              </a:rPr>
              <a:t>VẤN ĐỀ VÀ HƯỚNG GIẢI QUYẾT CỦA DOANH NGHIỆP </a:t>
            </a:r>
            <a:endParaRPr sz="3400">
              <a:latin typeface="Time s New Roman"/>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3" name="TextBox 2"/>
          <p:cNvSpPr txBox="1"/>
          <p:nvPr/>
        </p:nvSpPr>
        <p:spPr>
          <a:xfrm>
            <a:off x="830580" y="1832041"/>
            <a:ext cx="3657600" cy="2123658"/>
          </a:xfrm>
          <a:prstGeom prst="rect">
            <a:avLst/>
          </a:prstGeom>
          <a:noFill/>
        </p:spPr>
        <p:txBody>
          <a:bodyPr wrap="square" rtlCol="0">
            <a:spAutoFit/>
          </a:bodyPr>
          <a:lstStyle/>
          <a:p>
            <a:pPr marL="342900" indent="-342900">
              <a:buClr>
                <a:schemeClr val="bg1"/>
              </a:buClr>
              <a:buFont typeface="Wingdings" panose="05000000000000000000" pitchFamily="2" charset="2"/>
              <a:buChar char="§"/>
            </a:pPr>
            <a:r>
              <a:rPr lang="vi-VN" sz="2200">
                <a:solidFill>
                  <a:schemeClr val="bg1"/>
                </a:solidFill>
                <a:latin typeface="+mj-lt"/>
              </a:rPr>
              <a:t>Gặp khó khăn trong việc quản lý thông tin Sai sót trong quản lý hợp đồng</a:t>
            </a:r>
            <a:endParaRPr lang="vi-VN" sz="2200">
              <a:solidFill>
                <a:schemeClr val="bg1"/>
              </a:solidFill>
              <a:latin typeface="+mj-lt"/>
            </a:endParaRPr>
          </a:p>
          <a:p>
            <a:pPr marL="342900" indent="-342900">
              <a:buClr>
                <a:schemeClr val="bg1"/>
              </a:buClr>
              <a:buFont typeface="Wingdings" panose="05000000000000000000" pitchFamily="2" charset="2"/>
              <a:buChar char="§"/>
            </a:pPr>
            <a:r>
              <a:rPr lang="vi-VN" sz="2200">
                <a:solidFill>
                  <a:schemeClr val="bg1"/>
                </a:solidFill>
                <a:latin typeface="+mj-lt"/>
              </a:rPr>
              <a:t>Gặp khó khăn trong việc tương tác và trao đổi thông tin giữa các bộ phận</a:t>
            </a:r>
            <a:endParaRPr lang="vi-VN" sz="2200">
              <a:solidFill>
                <a:schemeClr val="bg1"/>
              </a:solidFill>
              <a:latin typeface="+mj-lt"/>
            </a:endParaRPr>
          </a:p>
        </p:txBody>
      </p:sp>
      <p:sp>
        <p:nvSpPr>
          <p:cNvPr id="9" name="TextBox 8"/>
          <p:cNvSpPr txBox="1"/>
          <p:nvPr/>
        </p:nvSpPr>
        <p:spPr>
          <a:xfrm>
            <a:off x="4945380" y="1436907"/>
            <a:ext cx="3657600" cy="3139321"/>
          </a:xfrm>
          <a:prstGeom prst="rect">
            <a:avLst/>
          </a:prstGeom>
          <a:noFill/>
        </p:spPr>
        <p:txBody>
          <a:bodyPr wrap="square" rtlCol="0">
            <a:spAutoFit/>
          </a:bodyPr>
          <a:lstStyle/>
          <a:p>
            <a:pPr marL="342900" indent="-342900">
              <a:buClr>
                <a:schemeClr val="bg1"/>
              </a:buClr>
              <a:buFont typeface="Wingdings" panose="05000000000000000000" pitchFamily="2" charset="2"/>
              <a:buChar char="§"/>
            </a:pPr>
            <a:r>
              <a:rPr lang="vi-VN" sz="2200">
                <a:solidFill>
                  <a:schemeClr val="bg1"/>
                </a:solidFill>
                <a:latin typeface="+mj-lt"/>
              </a:rPr>
              <a:t>Xác định chính xác vấn đề đang gặp phải trong doanh nghiệp cà phê Trung Nguyên</a:t>
            </a:r>
            <a:endParaRPr lang="vi-VN" sz="2200">
              <a:solidFill>
                <a:schemeClr val="bg1"/>
              </a:solidFill>
              <a:latin typeface="+mj-lt"/>
            </a:endParaRPr>
          </a:p>
          <a:p>
            <a:pPr marL="342900" indent="-342900">
              <a:buClr>
                <a:schemeClr val="bg1"/>
              </a:buClr>
              <a:buFont typeface="Wingdings" panose="05000000000000000000" pitchFamily="2" charset="2"/>
              <a:buChar char="§"/>
            </a:pPr>
            <a:r>
              <a:rPr lang="vi-VN" sz="2200">
                <a:solidFill>
                  <a:schemeClr val="bg1"/>
                </a:solidFill>
                <a:latin typeface="+mj-lt"/>
              </a:rPr>
              <a:t>Lập kế hoạch và tìm giải giáp giải quyết</a:t>
            </a:r>
            <a:endParaRPr lang="vi-VN" sz="2200">
              <a:solidFill>
                <a:schemeClr val="bg1"/>
              </a:solidFill>
              <a:latin typeface="+mj-lt"/>
            </a:endParaRPr>
          </a:p>
          <a:p>
            <a:pPr marL="342900" indent="-342900">
              <a:buClr>
                <a:schemeClr val="bg1"/>
              </a:buClr>
              <a:buFont typeface="Wingdings" panose="05000000000000000000" pitchFamily="2" charset="2"/>
              <a:buChar char="§"/>
            </a:pPr>
            <a:r>
              <a:rPr lang="vi-VN" sz="2200">
                <a:solidFill>
                  <a:schemeClr val="bg1"/>
                </a:solidFill>
                <a:latin typeface="+mj-lt"/>
              </a:rPr>
              <a:t>Theo dõi và đánh giá định kỳ để đảm bảo tuân thủ các tiêu chuẩn chất lượng.</a:t>
            </a:r>
            <a:endParaRPr lang="vi-VN" sz="2200">
              <a:solidFill>
                <a:schemeClr val="bg1"/>
              </a:solidFill>
              <a:latin typeface="+mj-lt"/>
            </a:endParaRPr>
          </a:p>
        </p:txBody>
      </p:sp>
      <p:pic>
        <p:nvPicPr>
          <p:cNvPr id="6" name="Picture 5"/>
          <p:cNvPicPr>
            <a:picLocks noChangeAspect="1"/>
          </p:cNvPicPr>
          <p:nvPr/>
        </p:nvPicPr>
        <p:blipFill>
          <a:blip r:embed="rId1"/>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2.46914E-6 L -0.06094 -2.46914E-6 C -0.08819 -2.46914E-6 -0.1217 -0.09969 -0.1217 -0.17994 L -0.1217 -0.35987 " pathEditMode="relative" rAng="0" ptsTypes="AAAA">
                                      <p:cBhvr>
                                        <p:cTn id="6" dur="2000" fill="hold"/>
                                        <p:tgtEl>
                                          <p:spTgt spid="81"/>
                                        </p:tgtEl>
                                        <p:attrNameLst>
                                          <p:attrName>ppt_x</p:attrName>
                                          <p:attrName>ppt_y</p:attrName>
                                        </p:attrNameLst>
                                      </p:cBhvr>
                                      <p:rCtr x="-6094" y="-17994"/>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64663" y="205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MỤC </a:t>
            </a:r>
            <a:r>
              <a:rPr lang="en-US" sz="2400"/>
              <a:t>ĐÍCH</a:t>
            </a:r>
            <a:r>
              <a:rPr lang="en-US"/>
              <a:t> VÀ MỤC TIÊU PHÁT TRIỂN DỰ ÁN</a:t>
            </a:r>
            <a:endParaRPr lang="en-US"/>
          </a:p>
        </p:txBody>
      </p:sp>
      <p:sp>
        <p:nvSpPr>
          <p:cNvPr id="96" name="Google Shape;96;p16"/>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p>
            <a:pPr marL="101600" lvl="0" indent="0">
              <a:buNone/>
            </a:pPr>
            <a:r>
              <a:rPr lang="vi-VN"/>
              <a:t>Mục đích </a:t>
            </a:r>
            <a:endParaRPr lang="vi-VN"/>
          </a:p>
          <a:p>
            <a:pPr lvl="1"/>
            <a:r>
              <a:rPr lang="vi-VN"/>
              <a:t>Dễ dàng trong việc quản lí các thông tin trong các quy trình khác nhau</a:t>
            </a:r>
            <a:endParaRPr lang="en-US"/>
          </a:p>
          <a:p>
            <a:pPr lvl="1"/>
            <a:r>
              <a:rPr lang="vi-VN"/>
              <a:t>Kiểm soát được toàn bô thông tin</a:t>
            </a:r>
            <a:endParaRPr lang="vi-VN"/>
          </a:p>
          <a:p>
            <a:pPr marL="101600" lvl="0" indent="0">
              <a:buNone/>
            </a:pPr>
            <a:r>
              <a:rPr lang="vi-VN"/>
              <a:t>Mục tiêu </a:t>
            </a:r>
            <a:endParaRPr lang="vi-VN"/>
          </a:p>
          <a:p>
            <a:pPr lvl="1"/>
            <a:r>
              <a:rPr lang="vi-VN"/>
              <a:t>Tạo ra một hệ thống quản lý hiệu quả cho việc điều phối, theo dõi và quản lý thông tin</a:t>
            </a:r>
            <a:endParaRPr lang="vi-VN"/>
          </a:p>
        </p:txBody>
      </p:sp>
      <p:sp>
        <p:nvSpPr>
          <p:cNvPr id="98" name="Google Shape;98;p16"/>
          <p:cNvSpPr/>
          <p:nvPr/>
        </p:nvSpPr>
        <p:spPr>
          <a:xfrm>
            <a:off x="693460" y="281249"/>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7" name="Picture 6"/>
          <p:cNvPicPr>
            <a:picLocks noChangeAspect="1"/>
          </p:cNvPicPr>
          <p:nvPr/>
        </p:nvPicPr>
        <p:blipFill>
          <a:blip r:embed="rId1"/>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780570" y="1717204"/>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500">
                <a:latin typeface="+mj-lt"/>
              </a:rPr>
              <a:t>Khảo sát – phân tích </a:t>
            </a:r>
            <a:br>
              <a:rPr lang="vi-VN" sz="4500">
                <a:latin typeface="+mj-lt"/>
              </a:rPr>
            </a:br>
            <a:r>
              <a:rPr lang="vi-VN" sz="4500">
                <a:latin typeface="+mj-lt"/>
              </a:rPr>
              <a:t>ĐẶC TẢ YÊU CẦU  </a:t>
            </a:r>
            <a:endParaRPr sz="4500">
              <a:latin typeface="+mj-lt"/>
            </a:endParaRPr>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5" name="Google Shape;730;p47"/>
          <p:cNvSpPr/>
          <p:nvPr/>
        </p:nvSpPr>
        <p:spPr>
          <a:xfrm>
            <a:off x="3143179" y="43019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31;p47"/>
          <p:cNvSpPr/>
          <p:nvPr/>
        </p:nvSpPr>
        <p:spPr>
          <a:xfrm>
            <a:off x="4073720" y="395411"/>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32;p47"/>
          <p:cNvSpPr/>
          <p:nvPr/>
        </p:nvSpPr>
        <p:spPr>
          <a:xfrm>
            <a:off x="3327895" y="641053"/>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33;p47"/>
          <p:cNvSpPr/>
          <p:nvPr/>
        </p:nvSpPr>
        <p:spPr>
          <a:xfrm>
            <a:off x="4666770" y="908034"/>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 name="Picture 18"/>
          <p:cNvPicPr>
            <a:picLocks noChangeAspect="1"/>
          </p:cNvPicPr>
          <p:nvPr/>
        </p:nvPicPr>
        <p:blipFill>
          <a:blip r:embed="rId1"/>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975289" y="311873"/>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CÁC BIỂU MẪU </a:t>
            </a:r>
            <a:endParaRPr lang="vi-VN"/>
          </a:p>
        </p:txBody>
      </p:sp>
      <p:sp>
        <p:nvSpPr>
          <p:cNvPr id="124" name="Google Shape;124;p18"/>
          <p:cNvSpPr/>
          <p:nvPr/>
        </p:nvSpPr>
        <p:spPr>
          <a:xfrm>
            <a:off x="1154710" y="22110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8"/>
          <p:cNvSpPr/>
          <p:nvPr/>
        </p:nvSpPr>
        <p:spPr>
          <a:xfrm>
            <a:off x="1386855" y="446598"/>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4" name="Picture 3"/>
          <p:cNvPicPr>
            <a:picLocks noChangeAspect="1"/>
          </p:cNvPicPr>
          <p:nvPr/>
        </p:nvPicPr>
        <p:blipFill>
          <a:blip r:embed="rId1"/>
          <a:stretch>
            <a:fillRect/>
          </a:stretch>
        </p:blipFill>
        <p:spPr>
          <a:xfrm>
            <a:off x="932024" y="1056882"/>
            <a:ext cx="3132232" cy="3931343"/>
          </a:xfrm>
          <a:prstGeom prst="rect">
            <a:avLst/>
          </a:prstGeom>
        </p:spPr>
      </p:pic>
      <p:pic>
        <p:nvPicPr>
          <p:cNvPr id="5" name="Picture 4"/>
          <p:cNvPicPr>
            <a:picLocks noChangeAspect="1"/>
          </p:cNvPicPr>
          <p:nvPr/>
        </p:nvPicPr>
        <p:blipFill>
          <a:blip r:embed="rId2"/>
          <a:stretch>
            <a:fillRect/>
          </a:stretch>
        </p:blipFill>
        <p:spPr>
          <a:xfrm>
            <a:off x="4967576" y="1035453"/>
            <a:ext cx="3132232" cy="3931343"/>
          </a:xfrm>
          <a:prstGeom prst="rect">
            <a:avLst/>
          </a:prstGeom>
        </p:spPr>
      </p:pic>
      <p:pic>
        <p:nvPicPr>
          <p:cNvPr id="6" name="Picture 5"/>
          <p:cNvPicPr>
            <a:picLocks noChangeAspect="1"/>
          </p:cNvPicPr>
          <p:nvPr/>
        </p:nvPicPr>
        <p:blipFill>
          <a:blip r:embed="rId3"/>
          <a:stretch>
            <a:fillRect/>
          </a:stretch>
        </p:blipFill>
        <p:spPr>
          <a:xfrm>
            <a:off x="932024" y="1078808"/>
            <a:ext cx="3132231" cy="3909417"/>
          </a:xfrm>
          <a:prstGeom prst="rect">
            <a:avLst/>
          </a:prstGeom>
        </p:spPr>
      </p:pic>
      <p:pic>
        <p:nvPicPr>
          <p:cNvPr id="7" name="Picture 6"/>
          <p:cNvPicPr>
            <a:picLocks noChangeAspect="1"/>
          </p:cNvPicPr>
          <p:nvPr/>
        </p:nvPicPr>
        <p:blipFill>
          <a:blip r:embed="rId4"/>
          <a:stretch>
            <a:fillRect/>
          </a:stretch>
        </p:blipFill>
        <p:spPr>
          <a:xfrm>
            <a:off x="4967574" y="1019304"/>
            <a:ext cx="3132233" cy="3939078"/>
          </a:xfrm>
          <a:prstGeom prst="rect">
            <a:avLst/>
          </a:prstGeom>
        </p:spPr>
      </p:pic>
      <p:pic>
        <p:nvPicPr>
          <p:cNvPr id="14" name="Picture 13"/>
          <p:cNvPicPr>
            <a:picLocks noChangeAspect="1"/>
          </p:cNvPicPr>
          <p:nvPr/>
        </p:nvPicPr>
        <p:blipFill>
          <a:blip r:embed="rId5"/>
          <a:stretch>
            <a:fillRect/>
          </a:stretch>
        </p:blipFill>
        <p:spPr>
          <a:xfrm>
            <a:off x="8366759" y="4345056"/>
            <a:ext cx="550855" cy="54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975289" y="311873"/>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CÁC BIỂU MẪU </a:t>
            </a:r>
            <a:endParaRPr lang="vi-VN"/>
          </a:p>
        </p:txBody>
      </p:sp>
      <p:sp>
        <p:nvSpPr>
          <p:cNvPr id="124" name="Google Shape;124;p18"/>
          <p:cNvSpPr/>
          <p:nvPr/>
        </p:nvSpPr>
        <p:spPr>
          <a:xfrm>
            <a:off x="1154710" y="22110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8"/>
          <p:cNvSpPr/>
          <p:nvPr/>
        </p:nvSpPr>
        <p:spPr>
          <a:xfrm>
            <a:off x="1386855" y="446598"/>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0" name="image32.jpeg" descr="A close-up of a document&#10;&#10;Description automatically generated"/>
          <p:cNvPicPr>
            <a:picLocks noChangeAspect="1"/>
          </p:cNvPicPr>
          <p:nvPr/>
        </p:nvPicPr>
        <p:blipFill>
          <a:blip r:embed="rId1" cstate="print"/>
          <a:stretch>
            <a:fillRect/>
          </a:stretch>
        </p:blipFill>
        <p:spPr>
          <a:xfrm>
            <a:off x="245517" y="1106912"/>
            <a:ext cx="2607079" cy="3680435"/>
          </a:xfrm>
          <a:prstGeom prst="rect">
            <a:avLst/>
          </a:prstGeom>
        </p:spPr>
      </p:pic>
      <p:pic>
        <p:nvPicPr>
          <p:cNvPr id="11" name="Picture 10" descr="A document with a stamp on it&#10;&#10;Description automatically generated"/>
          <p:cNvPicPr>
            <a:picLocks noChangeAspect="1"/>
          </p:cNvPicPr>
          <p:nvPr/>
        </p:nvPicPr>
        <p:blipFill>
          <a:blip r:embed="rId2"/>
          <a:stretch>
            <a:fillRect/>
          </a:stretch>
        </p:blipFill>
        <p:spPr>
          <a:xfrm>
            <a:off x="3139409" y="1106912"/>
            <a:ext cx="2600128" cy="3690587"/>
          </a:xfrm>
          <a:prstGeom prst="rect">
            <a:avLst/>
          </a:prstGeom>
        </p:spPr>
      </p:pic>
      <p:pic>
        <p:nvPicPr>
          <p:cNvPr id="12" name="Picture 11"/>
          <p:cNvPicPr>
            <a:picLocks noChangeAspect="1"/>
          </p:cNvPicPr>
          <p:nvPr/>
        </p:nvPicPr>
        <p:blipFill>
          <a:blip r:embed="rId3"/>
          <a:stretch>
            <a:fillRect/>
          </a:stretch>
        </p:blipFill>
        <p:spPr>
          <a:xfrm>
            <a:off x="8366759" y="4345056"/>
            <a:ext cx="550855" cy="549272"/>
          </a:xfrm>
          <a:prstGeom prst="rect">
            <a:avLst/>
          </a:prstGeom>
        </p:spPr>
      </p:pic>
      <p:pic>
        <p:nvPicPr>
          <p:cNvPr id="2" name="Picture 1"/>
          <p:cNvPicPr>
            <a:picLocks noChangeAspect="1"/>
          </p:cNvPicPr>
          <p:nvPr/>
        </p:nvPicPr>
        <p:blipFill>
          <a:blip r:embed="rId4"/>
          <a:stretch>
            <a:fillRect/>
          </a:stretch>
        </p:blipFill>
        <p:spPr>
          <a:xfrm>
            <a:off x="5874707" y="1106912"/>
            <a:ext cx="3106455" cy="36905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rsula template">
  <a:themeElements>
    <a:clrScheme name="Custom 347">
      <a:dk1>
        <a:srgbClr val="000000"/>
      </a:dk1>
      <a:lt1>
        <a:srgbClr val="FFFFFF"/>
      </a:lt1>
      <a:dk2>
        <a:srgbClr val="D1D8DF"/>
      </a:dk2>
      <a:lt2>
        <a:srgbClr val="4F565C"/>
      </a:lt2>
      <a:accent1>
        <a:srgbClr val="71AEF0"/>
      </a:accent1>
      <a:accent2>
        <a:srgbClr val="88E6DC"/>
      </a:accent2>
      <a:accent3>
        <a:srgbClr val="A6D145"/>
      </a:accent3>
      <a:accent4>
        <a:srgbClr val="FFE000"/>
      </a:accent4>
      <a:accent5>
        <a:srgbClr val="FC765C"/>
      </a:accent5>
      <a:accent6>
        <a:srgbClr val="A693C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3622</Words>
  <Application>WPS Presentation</Application>
  <PresentationFormat>On-screen Show (16:9)</PresentationFormat>
  <Paragraphs>236</Paragraphs>
  <Slides>41</Slides>
  <Notes>40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SimSun</vt:lpstr>
      <vt:lpstr>Wingdings</vt:lpstr>
      <vt:lpstr>Arial</vt:lpstr>
      <vt:lpstr>Walter Turncoat</vt:lpstr>
      <vt:lpstr>Sniglet</vt:lpstr>
      <vt:lpstr>Time s New Roman</vt:lpstr>
      <vt:lpstr>Segoe Print</vt:lpstr>
      <vt:lpstr>Times New Roman</vt:lpstr>
      <vt:lpstr>字魂58号-创中黑</vt:lpstr>
      <vt:lpstr>Microsoft YaHei</vt:lpstr>
      <vt:lpstr>Arial Unicode MS</vt:lpstr>
      <vt:lpstr>Ursula template</vt:lpstr>
      <vt:lpstr>NHẬP MÔN CÔNG NGHỆ PHẦN MỀM</vt:lpstr>
      <vt:lpstr>Thành viên nhóm 7:</vt:lpstr>
      <vt:lpstr>Giới thiệu doanh nghiệp </vt:lpstr>
      <vt:lpstr>Lí do chọn doanh nghiệp</vt:lpstr>
      <vt:lpstr>VẤN ĐỀ VÀ HƯỚNG GIẢI QUYẾT CỦA DOANH NGHIỆP </vt:lpstr>
      <vt:lpstr>MỤC ĐÍCH VÀ MỤC TIÊU PHÁT TRIỂN DỰ ÁN</vt:lpstr>
      <vt:lpstr>Khảo sát – phân tích  ĐẶC TẢ YÊU CẦU  </vt:lpstr>
      <vt:lpstr>CÁC BIỂU MẪU </vt:lpstr>
      <vt:lpstr>CÁC BIỂU MẪU </vt:lpstr>
      <vt:lpstr>QUY TRÌNH NGHIỆP VỤ </vt:lpstr>
      <vt:lpstr>ĐẶC TẢ YÊU CẦU  </vt:lpstr>
      <vt:lpstr>Mô hình CDM </vt:lpstr>
      <vt:lpstr>Mô hình DFD mức 0 </vt:lpstr>
      <vt:lpstr>Mô hình DFD mức 1</vt:lpstr>
      <vt:lpstr>Mô hình DFD mức 2</vt:lpstr>
      <vt:lpstr>Mô hình DFD mức 2</vt:lpstr>
      <vt:lpstr>Mô hình DFD mức 2</vt:lpstr>
      <vt:lpstr>Mô hình DFD mức 3</vt:lpstr>
      <vt:lpstr>Mô hình DFD mức 3</vt:lpstr>
      <vt:lpstr>Mô hình DFD mức 3</vt:lpstr>
      <vt:lpstr>Mô hình DFD mức 3</vt:lpstr>
      <vt:lpstr>Mô hình DFD mức 3</vt:lpstr>
      <vt:lpstr>Mô hình DFD mức 3</vt:lpstr>
      <vt:lpstr>Mô hình DFD mức 3</vt:lpstr>
      <vt:lpstr>Mô hình DFD mức 3</vt:lpstr>
      <vt:lpstr>Mô hình ERD </vt:lpstr>
      <vt:lpstr>Mô hình ERD </vt:lpstr>
      <vt:lpstr>GIAO DIỆN </vt:lpstr>
      <vt:lpstr>GIAO DIỆN </vt:lpstr>
      <vt:lpstr>GIAO DIỆN </vt:lpstr>
      <vt:lpstr>GIAO DIỆN QUẢN LÍ NGUYÊN LIỆU</vt:lpstr>
      <vt:lpstr>GIAO DIỆN QUẢN LÍ KHO</vt:lpstr>
      <vt:lpstr>GIAO DIỆN QUẢN LÍ SẢN PHẨM </vt:lpstr>
      <vt:lpstr>GIAO DIỆN QUẢN LÍ HỢP ĐỒNG </vt:lpstr>
      <vt:lpstr>GIAO DIỆN QUẢN LÍ NHẬP NGUYÊN LIỆU  </vt:lpstr>
      <vt:lpstr>GIAO DIỆN QUẢN LÍ XUẤT SẢN PHẨM  </vt:lpstr>
      <vt:lpstr>GIAO DIỆN QUẢN LÍ XUẤT SẢN PHẨM  </vt:lpstr>
      <vt:lpstr>PowerPoint 演示文稿</vt:lpstr>
      <vt:lpstr>PowerPoint 演示文稿</vt:lpstr>
      <vt:lpstr>PowerPoint 演示文稿</vt:lpstr>
      <vt:lpstr>CẢM ƠN CÔ VÀ CÁC BẠN ĐÃ LẮNG NGHE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MÔN CÔNG NGHỆ PHẦN MỀN</dc:title>
  <dc:creator>Pé Xiền</dc:creator>
  <cp:lastModifiedBy>ADMIN</cp:lastModifiedBy>
  <cp:revision>34</cp:revision>
  <dcterms:created xsi:type="dcterms:W3CDTF">2023-11-20T10:14:00Z</dcterms:created>
  <dcterms:modified xsi:type="dcterms:W3CDTF">2023-11-21T12:53:48Z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055D41ADC2E4439892900AF6B8E6EC25_12</vt:lpwstr>
  </property>
  <property fmtid="{D5CDD505-2E9C-101B-9397-08002B2CF9AE}" pid="3" name="KSOProductBuildVer">
    <vt:lpwstr>1033-12.2.0.13306</vt:lpwstr>
  </property>
</Properties>
</file>